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258A-9D45-CE4D-B487-5B310ED5773B}" type="datetimeFigureOut">
              <a:rPr lang="en-US" smtClean="0"/>
              <a:t>8/22/18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8BD4C-7C2C-3B4D-A959-23F4CDFE6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7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258A-9D45-CE4D-B487-5B310ED5773B}" type="datetimeFigureOut">
              <a:rPr lang="en-US" smtClean="0"/>
              <a:t>8/22/18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8BD4C-7C2C-3B4D-A959-23F4CDFE6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84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258A-9D45-CE4D-B487-5B310ED5773B}" type="datetimeFigureOut">
              <a:rPr lang="en-US" smtClean="0"/>
              <a:t>8/22/18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8BD4C-7C2C-3B4D-A959-23F4CDFE6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6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258A-9D45-CE4D-B487-5B310ED5773B}" type="datetimeFigureOut">
              <a:rPr lang="en-US" smtClean="0"/>
              <a:t>8/22/18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8BD4C-7C2C-3B4D-A959-23F4CDFE6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86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258A-9D45-CE4D-B487-5B310ED5773B}" type="datetimeFigureOut">
              <a:rPr lang="en-US" smtClean="0"/>
              <a:t>8/22/18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8BD4C-7C2C-3B4D-A959-23F4CDFE6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61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258A-9D45-CE4D-B487-5B310ED5773B}" type="datetimeFigureOut">
              <a:rPr lang="en-US" smtClean="0"/>
              <a:t>8/22/18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8BD4C-7C2C-3B4D-A959-23F4CDFE6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34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258A-9D45-CE4D-B487-5B310ED5773B}" type="datetimeFigureOut">
              <a:rPr lang="en-US" smtClean="0"/>
              <a:t>8/22/18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8BD4C-7C2C-3B4D-A959-23F4CDFE6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6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258A-9D45-CE4D-B487-5B310ED5773B}" type="datetimeFigureOut">
              <a:rPr lang="en-US" smtClean="0"/>
              <a:t>8/22/18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8BD4C-7C2C-3B4D-A959-23F4CDFE6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7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258A-9D45-CE4D-B487-5B310ED5773B}" type="datetimeFigureOut">
              <a:rPr lang="en-US" smtClean="0"/>
              <a:t>8/22/18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8BD4C-7C2C-3B4D-A959-23F4CDFE6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16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258A-9D45-CE4D-B487-5B310ED5773B}" type="datetimeFigureOut">
              <a:rPr lang="en-US" smtClean="0"/>
              <a:t>8/22/18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8BD4C-7C2C-3B4D-A959-23F4CDFE6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9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258A-9D45-CE4D-B487-5B310ED5773B}" type="datetimeFigureOut">
              <a:rPr lang="en-US" smtClean="0"/>
              <a:t>8/22/18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8BD4C-7C2C-3B4D-A959-23F4CDFE6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4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A258A-9D45-CE4D-B487-5B310ED5773B}" type="datetimeFigureOut">
              <a:rPr lang="en-US" smtClean="0"/>
              <a:t>8/22/18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8BD4C-7C2C-3B4D-A959-23F4CDFE6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904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41531" y="232343"/>
            <a:ext cx="13982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solidFill>
                  <a:schemeClr val="bg1">
                    <a:lumMod val="75000"/>
                  </a:schemeClr>
                </a:solidFill>
                <a:latin typeface="Avenir  "/>
                <a:cs typeface="Avenir  "/>
              </a:rPr>
              <a:t>©</a:t>
            </a:r>
            <a:r>
              <a:rPr lang="en-US" sz="1100" i="1" dirty="0" smtClean="0">
                <a:solidFill>
                  <a:schemeClr val="bg1">
                    <a:lumMod val="75000"/>
                  </a:schemeClr>
                </a:solidFill>
                <a:effectLst/>
                <a:latin typeface="Avenir  "/>
                <a:cs typeface="Avenir  "/>
              </a:rPr>
              <a:t> </a:t>
            </a:r>
            <a:r>
              <a:rPr lang="en-US" sz="1100" i="1" dirty="0" smtClean="0">
                <a:solidFill>
                  <a:schemeClr val="bg1">
                    <a:lumMod val="75000"/>
                  </a:schemeClr>
                </a:solidFill>
                <a:latin typeface="Avenir  "/>
                <a:cs typeface="Avenir  "/>
              </a:rPr>
              <a:t>2018 NASCENT</a:t>
            </a:r>
            <a:endParaRPr lang="en-US" sz="1100" i="1" dirty="0">
              <a:solidFill>
                <a:schemeClr val="bg1">
                  <a:lumMod val="75000"/>
                </a:schemeClr>
              </a:solidFill>
              <a:latin typeface="Avenir  "/>
              <a:cs typeface="Avenir  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57767" y="650562"/>
            <a:ext cx="208313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b="1" dirty="0" smtClean="0">
                <a:latin typeface="Avenir  "/>
                <a:cs typeface="Avenir  "/>
              </a:rPr>
              <a:t>DEBRIEF FLOW CHART</a:t>
            </a:r>
            <a:endParaRPr lang="en-US" sz="1300" b="1" dirty="0">
              <a:latin typeface="Avenir  "/>
              <a:cs typeface="Avenir  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6003" y="942950"/>
            <a:ext cx="74822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Avenir  "/>
                <a:cs typeface="Avenir  "/>
              </a:rPr>
              <a:t>Consider using the following flow to debrief an instructional episode, where either the mentor or the TC was teaching.</a:t>
            </a:r>
            <a:endParaRPr lang="en-US" sz="1100" dirty="0">
              <a:latin typeface="Avenir  "/>
              <a:cs typeface="Avenir  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6521" y="1457538"/>
            <a:ext cx="2409411" cy="1831853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dirty="0" smtClean="0">
                <a:latin typeface="Avenir  "/>
                <a:cs typeface="Avenir  "/>
              </a:rPr>
              <a:t>Both</a:t>
            </a:r>
            <a:r>
              <a:rPr lang="en-US" sz="1100" dirty="0" smtClean="0">
                <a:latin typeface="Avenir  "/>
                <a:cs typeface="Avenir  "/>
              </a:rPr>
              <a:t>: Independently decompress and reflect on the following: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Avenir  "/>
                <a:cs typeface="Avenir  "/>
              </a:rPr>
              <a:t>What seemed to work well and why in relation to focal goals or strategies, based on what I saw from students?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Avenir  "/>
                <a:cs typeface="Avenir  "/>
              </a:rPr>
              <a:t>What questions do I have?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Avenir  "/>
                <a:cs typeface="Avenir  "/>
              </a:rPr>
              <a:t>Did students learn what we wanted them to learn? How do I know?</a:t>
            </a:r>
            <a:endParaRPr lang="en-US" sz="1100" dirty="0">
              <a:latin typeface="Avenir  "/>
              <a:cs typeface="Avenir  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6521" y="3889563"/>
            <a:ext cx="2409411" cy="96037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dirty="0" smtClean="0">
                <a:latin typeface="Avenir  "/>
                <a:cs typeface="Avenir  "/>
              </a:rPr>
              <a:t>Teacher</a:t>
            </a:r>
            <a:r>
              <a:rPr lang="en-US" sz="1100" dirty="0" smtClean="0">
                <a:latin typeface="Avenir  "/>
                <a:cs typeface="Avenir  "/>
              </a:rPr>
              <a:t>: Share impressions, reflections, and questions.</a:t>
            </a:r>
          </a:p>
          <a:p>
            <a:endParaRPr lang="en-US" sz="1100" dirty="0">
              <a:latin typeface="Avenir  "/>
              <a:cs typeface="Avenir  "/>
            </a:endParaRPr>
          </a:p>
          <a:p>
            <a:r>
              <a:rPr lang="en-US" sz="1100" b="1" dirty="0" smtClean="0">
                <a:latin typeface="Avenir  "/>
                <a:cs typeface="Avenir  "/>
              </a:rPr>
              <a:t>Observer</a:t>
            </a:r>
            <a:r>
              <a:rPr lang="en-US" sz="1100" dirty="0" smtClean="0">
                <a:latin typeface="Avenir  "/>
                <a:cs typeface="Avenir  "/>
              </a:rPr>
              <a:t>: Listen; potentially ask follow-up questions.</a:t>
            </a:r>
            <a:endParaRPr lang="en-US" sz="1100" dirty="0">
              <a:latin typeface="Avenir  "/>
              <a:cs typeface="Avenir  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6521" y="5510716"/>
            <a:ext cx="2409411" cy="96037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dirty="0" smtClean="0">
                <a:latin typeface="Avenir  "/>
                <a:cs typeface="Avenir  "/>
              </a:rPr>
              <a:t>Observer</a:t>
            </a:r>
            <a:r>
              <a:rPr lang="en-US" sz="1100" dirty="0" smtClean="0">
                <a:latin typeface="Avenir  "/>
                <a:cs typeface="Avenir  "/>
              </a:rPr>
              <a:t>: Share observations and/or data, and questions.</a:t>
            </a:r>
          </a:p>
          <a:p>
            <a:endParaRPr lang="en-US" sz="1100" dirty="0">
              <a:latin typeface="Avenir  "/>
              <a:cs typeface="Avenir  "/>
            </a:endParaRPr>
          </a:p>
          <a:p>
            <a:r>
              <a:rPr lang="en-US" sz="1100" b="1" dirty="0" smtClean="0">
                <a:latin typeface="Avenir  "/>
                <a:cs typeface="Avenir  "/>
              </a:rPr>
              <a:t>Teacher</a:t>
            </a:r>
            <a:r>
              <a:rPr lang="en-US" sz="1100" dirty="0" smtClean="0">
                <a:latin typeface="Avenir  "/>
                <a:cs typeface="Avenir  "/>
              </a:rPr>
              <a:t>: Listen; potentially ask follow-up questions.</a:t>
            </a:r>
            <a:endParaRPr lang="en-US" sz="1100" dirty="0">
              <a:latin typeface="Avenir  "/>
              <a:cs typeface="Avenir  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545357" y="3396489"/>
            <a:ext cx="0" cy="367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545357" y="5017640"/>
            <a:ext cx="0" cy="367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80341" y="1457538"/>
            <a:ext cx="5186892" cy="50135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876506" y="6012702"/>
            <a:ext cx="18360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3060113" y="1897138"/>
            <a:ext cx="0" cy="41155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060113" y="1897138"/>
            <a:ext cx="39765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4951389" y="1685840"/>
            <a:ext cx="2409411" cy="96037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dirty="0" smtClean="0">
                <a:latin typeface="Avenir  "/>
                <a:cs typeface="Avenir  "/>
              </a:rPr>
              <a:t>1) </a:t>
            </a:r>
            <a:r>
              <a:rPr lang="en-US" sz="1100" b="1" dirty="0" smtClean="0">
                <a:latin typeface="Avenir  "/>
                <a:cs typeface="Avenir  "/>
              </a:rPr>
              <a:t>Together:</a:t>
            </a:r>
            <a:r>
              <a:rPr lang="en-US" sz="1100" dirty="0" smtClean="0">
                <a:latin typeface="Avenir  "/>
                <a:cs typeface="Avenir  "/>
              </a:rPr>
              <a:t> Select an observation or question for deeper discussion.</a:t>
            </a:r>
            <a:endParaRPr lang="en-US" sz="1100" dirty="0">
              <a:latin typeface="Avenir  "/>
              <a:cs typeface="Avenir  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951389" y="5017640"/>
            <a:ext cx="2409411" cy="1177466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dirty="0" smtClean="0">
                <a:latin typeface="Avenir  "/>
                <a:cs typeface="Avenir  "/>
              </a:rPr>
              <a:t>3) Consider possible responses.</a:t>
            </a:r>
          </a:p>
          <a:p>
            <a:endParaRPr lang="en-US" sz="1100" dirty="0" smtClean="0">
              <a:latin typeface="Avenir  "/>
              <a:cs typeface="Avenir  "/>
            </a:endParaRP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Avenir  "/>
                <a:cs typeface="Avenir  "/>
              </a:rPr>
              <a:t>What could we try? Why might it help?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Avenir  "/>
                <a:cs typeface="Avenir  "/>
              </a:rPr>
              <a:t>Is there something we still need to figure out?</a:t>
            </a:r>
            <a:endParaRPr lang="en-US" sz="1100" dirty="0">
              <a:latin typeface="Avenir  "/>
              <a:cs typeface="Avenir  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221867" y="2866203"/>
            <a:ext cx="1266523" cy="1891943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dirty="0">
                <a:latin typeface="Avenir  "/>
                <a:cs typeface="Avenir  "/>
              </a:rPr>
              <a:t>2</a:t>
            </a:r>
            <a:r>
              <a:rPr lang="en-US" sz="1100" dirty="0" smtClean="0">
                <a:latin typeface="Avenir  "/>
                <a:cs typeface="Avenir  "/>
              </a:rPr>
              <a:t>) Consider possible reasons.</a:t>
            </a:r>
          </a:p>
          <a:p>
            <a:endParaRPr lang="en-US" sz="1100" dirty="0" smtClean="0">
              <a:latin typeface="Avenir  "/>
              <a:cs typeface="Avenir  "/>
            </a:endParaRP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Avenir  "/>
                <a:cs typeface="Avenir  "/>
              </a:rPr>
              <a:t>Why might we be seeing _____?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Avenir  "/>
                <a:cs typeface="Avenir  "/>
              </a:rPr>
              <a:t>Why might _____ have worked well or not as well?</a:t>
            </a:r>
            <a:endParaRPr lang="en-US" sz="1100" dirty="0">
              <a:latin typeface="Avenir  "/>
              <a:cs typeface="Avenir  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824534" y="2866203"/>
            <a:ext cx="1266523" cy="1891943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dirty="0" smtClean="0">
                <a:latin typeface="Avenir  "/>
                <a:cs typeface="Avenir  "/>
              </a:rPr>
              <a:t>4) Determine next steps.</a:t>
            </a:r>
          </a:p>
          <a:p>
            <a:endParaRPr lang="en-US" sz="1100" dirty="0" smtClean="0">
              <a:latin typeface="Avenir  "/>
              <a:cs typeface="Avenir  "/>
            </a:endParaRP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Avenir  "/>
                <a:cs typeface="Avenir  "/>
              </a:rPr>
              <a:t>Next time, let’s try _____.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Avenir  "/>
                <a:cs typeface="Avenir  "/>
              </a:rPr>
              <a:t>Let’s check out _____ to get more information.</a:t>
            </a:r>
            <a:endParaRPr lang="en-US" sz="1100" dirty="0">
              <a:latin typeface="Avenir  "/>
              <a:cs typeface="Avenir  "/>
            </a:endParaRPr>
          </a:p>
        </p:txBody>
      </p:sp>
      <p:sp>
        <p:nvSpPr>
          <p:cNvPr id="55" name="Bent Arrow 54"/>
          <p:cNvSpPr/>
          <p:nvPr/>
        </p:nvSpPr>
        <p:spPr>
          <a:xfrm rot="5400000">
            <a:off x="7567035" y="2178382"/>
            <a:ext cx="457200" cy="458985"/>
          </a:xfrm>
          <a:prstGeom prst="ben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Bent Arrow 55"/>
          <p:cNvSpPr/>
          <p:nvPr/>
        </p:nvSpPr>
        <p:spPr>
          <a:xfrm rot="10800000">
            <a:off x="7567928" y="5008729"/>
            <a:ext cx="457200" cy="458985"/>
          </a:xfrm>
          <a:prstGeom prst="ben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Bent Arrow 56"/>
          <p:cNvSpPr/>
          <p:nvPr/>
        </p:nvSpPr>
        <p:spPr>
          <a:xfrm rot="16200000">
            <a:off x="4262401" y="4932528"/>
            <a:ext cx="457200" cy="458985"/>
          </a:xfrm>
          <a:prstGeom prst="ben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Bent Arrow 57"/>
          <p:cNvSpPr/>
          <p:nvPr/>
        </p:nvSpPr>
        <p:spPr>
          <a:xfrm>
            <a:off x="4263294" y="2177490"/>
            <a:ext cx="457200" cy="458985"/>
          </a:xfrm>
          <a:prstGeom prst="ben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8-Point Star 58"/>
          <p:cNvSpPr/>
          <p:nvPr/>
        </p:nvSpPr>
        <p:spPr>
          <a:xfrm>
            <a:off x="5617402" y="3289391"/>
            <a:ext cx="1005840" cy="1009766"/>
          </a:xfrm>
          <a:prstGeom prst="star8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i="1" dirty="0" smtClean="0">
                <a:latin typeface="Avenir  "/>
                <a:cs typeface="Avenir  "/>
              </a:rPr>
              <a:t>Multiple rounds possible</a:t>
            </a:r>
            <a:endParaRPr lang="en-US" sz="1100" i="1" dirty="0">
              <a:latin typeface="Avenir  "/>
              <a:cs typeface="Avenir  "/>
            </a:endParaRPr>
          </a:p>
        </p:txBody>
      </p:sp>
    </p:spTree>
    <p:extLst>
      <p:ext uri="{BB962C8B-B14F-4D97-AF65-F5344CB8AC3E}">
        <p14:creationId xmlns:p14="http://schemas.microsoft.com/office/powerpoint/2010/main" val="288504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41531" y="232343"/>
            <a:ext cx="13982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solidFill>
                  <a:schemeClr val="bg1">
                    <a:lumMod val="75000"/>
                  </a:schemeClr>
                </a:solidFill>
                <a:latin typeface="Avenir  "/>
                <a:cs typeface="Avenir  "/>
              </a:rPr>
              <a:t>©</a:t>
            </a:r>
            <a:r>
              <a:rPr lang="en-US" sz="1100" i="1" dirty="0" smtClean="0">
                <a:solidFill>
                  <a:schemeClr val="bg1">
                    <a:lumMod val="75000"/>
                  </a:schemeClr>
                </a:solidFill>
                <a:effectLst/>
                <a:latin typeface="Avenir  "/>
                <a:cs typeface="Avenir  "/>
              </a:rPr>
              <a:t> </a:t>
            </a:r>
            <a:r>
              <a:rPr lang="en-US" sz="1100" i="1" dirty="0" smtClean="0">
                <a:solidFill>
                  <a:schemeClr val="bg1">
                    <a:lumMod val="75000"/>
                  </a:schemeClr>
                </a:solidFill>
                <a:latin typeface="Avenir  "/>
                <a:cs typeface="Avenir  "/>
              </a:rPr>
              <a:t>2018 NASCENT</a:t>
            </a:r>
            <a:endParaRPr lang="en-US" sz="1100" i="1" dirty="0">
              <a:solidFill>
                <a:schemeClr val="bg1">
                  <a:lumMod val="75000"/>
                </a:schemeClr>
              </a:solidFill>
              <a:latin typeface="Avenir  "/>
              <a:cs typeface="Avenir  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5476" y="650562"/>
            <a:ext cx="168515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b="1" dirty="0" smtClean="0">
                <a:latin typeface="Avenir  "/>
                <a:cs typeface="Avenir  "/>
              </a:rPr>
              <a:t>DEBRIEF RECORD</a:t>
            </a:r>
            <a:endParaRPr lang="en-US" sz="1300" b="1" dirty="0">
              <a:latin typeface="Avenir  "/>
              <a:cs typeface="Avenir  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6521" y="1335146"/>
            <a:ext cx="2409411" cy="1831853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dirty="0" smtClean="0">
                <a:latin typeface="Avenir  "/>
                <a:cs typeface="Avenir  "/>
              </a:rPr>
              <a:t>Independent Reflection:</a:t>
            </a:r>
            <a:endParaRPr lang="en-US" sz="1100" dirty="0">
              <a:latin typeface="Avenir  "/>
              <a:cs typeface="Avenir  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6521" y="3767171"/>
            <a:ext cx="2409411" cy="96037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dirty="0" smtClean="0">
                <a:latin typeface="Avenir  "/>
                <a:cs typeface="Avenir  "/>
              </a:rPr>
              <a:t>Teacher’s Impressions:</a:t>
            </a:r>
            <a:endParaRPr lang="en-US" sz="1100" dirty="0">
              <a:latin typeface="Avenir  "/>
              <a:cs typeface="Avenir  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6521" y="5388324"/>
            <a:ext cx="2409411" cy="960378"/>
          </a:xfrm>
          <a:prstGeom prst="rect">
            <a:avLst/>
          </a:prstGeom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dirty="0" smtClean="0">
                <a:latin typeface="Avenir  "/>
                <a:cs typeface="Avenir  "/>
              </a:rPr>
              <a:t>Observer’s Observations:</a:t>
            </a:r>
            <a:endParaRPr lang="en-US" sz="1100" dirty="0">
              <a:latin typeface="Avenir  "/>
              <a:cs typeface="Avenir  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545357" y="3274097"/>
            <a:ext cx="0" cy="367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545357" y="4895248"/>
            <a:ext cx="0" cy="367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80341" y="1335146"/>
            <a:ext cx="5186892" cy="5013556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876506" y="5890310"/>
            <a:ext cx="18360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3060113" y="1774746"/>
            <a:ext cx="0" cy="41155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060113" y="1774746"/>
            <a:ext cx="39765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4951389" y="1563448"/>
            <a:ext cx="2409411" cy="960378"/>
          </a:xfrm>
          <a:prstGeom prst="rect">
            <a:avLst/>
          </a:prstGeom>
          <a:ln w="9525" cmpd="sng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100" dirty="0" smtClean="0">
                <a:latin typeface="Avenir  "/>
                <a:cs typeface="Avenir  "/>
              </a:rPr>
              <a:t>Topic(s) for Discussion:</a:t>
            </a:r>
            <a:endParaRPr lang="en-US" sz="1100" dirty="0">
              <a:latin typeface="Avenir  "/>
              <a:cs typeface="Avenir  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951389" y="4895248"/>
            <a:ext cx="2409411" cy="1177466"/>
          </a:xfrm>
          <a:prstGeom prst="rect">
            <a:avLst/>
          </a:prstGeom>
          <a:ln w="9525" cmpd="sng"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100" dirty="0" smtClean="0">
                <a:latin typeface="Avenir  "/>
                <a:cs typeface="Avenir  "/>
              </a:rPr>
              <a:t>Possible Responses:</a:t>
            </a:r>
            <a:endParaRPr lang="en-US" sz="1100" dirty="0">
              <a:latin typeface="Avenir  "/>
              <a:cs typeface="Avenir  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931157" y="2743811"/>
            <a:ext cx="1557234" cy="1891943"/>
          </a:xfrm>
          <a:prstGeom prst="rect">
            <a:avLst/>
          </a:prstGeom>
          <a:ln w="9525" cmpd="sng"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100" dirty="0" smtClean="0">
                <a:latin typeface="Avenir  "/>
                <a:cs typeface="Avenir  "/>
              </a:rPr>
              <a:t>Possible Reasons:</a:t>
            </a:r>
            <a:endParaRPr lang="en-US" sz="1100" dirty="0">
              <a:latin typeface="Avenir  "/>
              <a:cs typeface="Avenir  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824534" y="2743811"/>
            <a:ext cx="1266523" cy="1891943"/>
          </a:xfrm>
          <a:prstGeom prst="rect">
            <a:avLst/>
          </a:prstGeom>
          <a:ln w="9525" cmpd="sng"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100" dirty="0" smtClean="0">
                <a:latin typeface="Avenir  "/>
                <a:cs typeface="Avenir  "/>
              </a:rPr>
              <a:t>Next Steps:</a:t>
            </a:r>
            <a:endParaRPr lang="en-US" sz="1100" dirty="0">
              <a:latin typeface="Avenir  "/>
              <a:cs typeface="Avenir  "/>
            </a:endParaRPr>
          </a:p>
        </p:txBody>
      </p:sp>
      <p:sp>
        <p:nvSpPr>
          <p:cNvPr id="55" name="Bent Arrow 54"/>
          <p:cNvSpPr/>
          <p:nvPr/>
        </p:nvSpPr>
        <p:spPr>
          <a:xfrm rot="5400000">
            <a:off x="7567035" y="2055990"/>
            <a:ext cx="457200" cy="458985"/>
          </a:xfrm>
          <a:prstGeom prst="ben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Bent Arrow 55"/>
          <p:cNvSpPr/>
          <p:nvPr/>
        </p:nvSpPr>
        <p:spPr>
          <a:xfrm rot="10800000">
            <a:off x="7567928" y="4886337"/>
            <a:ext cx="457200" cy="458985"/>
          </a:xfrm>
          <a:prstGeom prst="ben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Bent Arrow 56"/>
          <p:cNvSpPr/>
          <p:nvPr/>
        </p:nvSpPr>
        <p:spPr>
          <a:xfrm rot="16200000">
            <a:off x="4262401" y="4810136"/>
            <a:ext cx="457200" cy="458985"/>
          </a:xfrm>
          <a:prstGeom prst="ben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Bent Arrow 57"/>
          <p:cNvSpPr/>
          <p:nvPr/>
        </p:nvSpPr>
        <p:spPr>
          <a:xfrm>
            <a:off x="4263294" y="2055098"/>
            <a:ext cx="457200" cy="458985"/>
          </a:xfrm>
          <a:prstGeom prst="ben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8-Point Star 58"/>
          <p:cNvSpPr/>
          <p:nvPr/>
        </p:nvSpPr>
        <p:spPr>
          <a:xfrm>
            <a:off x="5617402" y="3166999"/>
            <a:ext cx="1005840" cy="1009766"/>
          </a:xfrm>
          <a:prstGeom prst="star8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i="1" dirty="0" smtClean="0">
                <a:latin typeface="Avenir  "/>
                <a:cs typeface="Avenir  "/>
              </a:rPr>
              <a:t>Multiple rounds possible</a:t>
            </a:r>
            <a:endParaRPr lang="en-US" sz="1100" i="1" dirty="0">
              <a:latin typeface="Avenir  "/>
              <a:cs typeface="Avenir  "/>
            </a:endParaRPr>
          </a:p>
        </p:txBody>
      </p:sp>
    </p:spTree>
    <p:extLst>
      <p:ext uri="{BB962C8B-B14F-4D97-AF65-F5344CB8AC3E}">
        <p14:creationId xmlns:p14="http://schemas.microsoft.com/office/powerpoint/2010/main" val="2084760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246</Words>
  <Application>Microsoft Macintosh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 Richards</dc:creator>
  <cp:lastModifiedBy>Jen Richards</cp:lastModifiedBy>
  <cp:revision>4</cp:revision>
  <dcterms:created xsi:type="dcterms:W3CDTF">2018-08-22T16:12:44Z</dcterms:created>
  <dcterms:modified xsi:type="dcterms:W3CDTF">2018-08-22T16:38:32Z</dcterms:modified>
</cp:coreProperties>
</file>