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2" r:id="rId1"/>
  </p:sldMasterIdLst>
  <p:notesMasterIdLst>
    <p:notesMasterId r:id="rId13"/>
  </p:notesMasterIdLst>
  <p:sldIdLst>
    <p:sldId id="256" r:id="rId2"/>
    <p:sldId id="269" r:id="rId3"/>
    <p:sldId id="260" r:id="rId4"/>
    <p:sldId id="259" r:id="rId5"/>
    <p:sldId id="261" r:id="rId6"/>
    <p:sldId id="263" r:id="rId7"/>
    <p:sldId id="270" r:id="rId8"/>
    <p:sldId id="266" r:id="rId9"/>
    <p:sldId id="267" r:id="rId10"/>
    <p:sldId id="268"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5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2"/>
    <p:restoredTop sz="77171"/>
  </p:normalViewPr>
  <p:slideViewPr>
    <p:cSldViewPr snapToGrid="0" snapToObjects="1">
      <p:cViewPr varScale="1">
        <p:scale>
          <a:sx n="134" d="100"/>
          <a:sy n="134" d="100"/>
        </p:scale>
        <p:origin x="19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DD4E2-FFEA-A84B-AC57-2F036A641A75}" type="datetimeFigureOut">
              <a:rPr lang="en-US" smtClean="0"/>
              <a:t>8/28/18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472BC-3130-7049-8724-9E95D959C392}" type="slidenum">
              <a:rPr lang="en-US" smtClean="0"/>
              <a:t>‹#›</a:t>
            </a:fld>
            <a:endParaRPr lang="en-US"/>
          </a:p>
        </p:txBody>
      </p:sp>
    </p:spTree>
    <p:extLst>
      <p:ext uri="{BB962C8B-B14F-4D97-AF65-F5344CB8AC3E}">
        <p14:creationId xmlns:p14="http://schemas.microsoft.com/office/powerpoint/2010/main" val="41367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welcoming comments about what the subject is defined as.</a:t>
            </a:r>
          </a:p>
          <a:p>
            <a:r>
              <a:rPr lang="en-US" dirty="0"/>
              <a:t>Ask for student input about what they associate with the subject. For example:</a:t>
            </a:r>
          </a:p>
          <a:p>
            <a:pPr marL="171450" indent="-171450">
              <a:buFont typeface="Arial" panose="020B0604020202020204" pitchFamily="34" charset="0"/>
              <a:buChar char="•"/>
            </a:pPr>
            <a:r>
              <a:rPr lang="en-US" dirty="0"/>
              <a:t>What comes to mind when you think about Chemistry?</a:t>
            </a:r>
          </a:p>
          <a:p>
            <a:pPr marL="171450" indent="-171450">
              <a:buFont typeface="Arial" panose="020B0604020202020204" pitchFamily="34" charset="0"/>
              <a:buChar char="•"/>
            </a:pPr>
            <a:r>
              <a:rPr lang="en-US" dirty="0"/>
              <a:t>What sorts of questions do you think we’ll be answering in this class?</a:t>
            </a:r>
          </a:p>
          <a:p>
            <a:pPr marL="171450" indent="-171450">
              <a:buFont typeface="Arial" panose="020B0604020202020204" pitchFamily="34" charset="0"/>
              <a:buChar char="•"/>
            </a:pPr>
            <a:r>
              <a:rPr lang="en-US" dirty="0"/>
              <a:t>What ideas do you already have about Chemistry?</a:t>
            </a:r>
          </a:p>
          <a:p>
            <a:pPr marL="0" indent="0">
              <a:buFont typeface="Arial" panose="020B0604020202020204" pitchFamily="34" charset="0"/>
              <a:buNone/>
            </a:pPr>
            <a:r>
              <a:rPr lang="en-US" dirty="0"/>
              <a:t>Transition to exploring the specific topics that will be covered in the course for the next slide</a:t>
            </a:r>
          </a:p>
        </p:txBody>
      </p:sp>
      <p:sp>
        <p:nvSpPr>
          <p:cNvPr id="4" name="Slide Number Placeholder 3"/>
          <p:cNvSpPr>
            <a:spLocks noGrp="1"/>
          </p:cNvSpPr>
          <p:nvPr>
            <p:ph type="sldNum" sz="quarter" idx="5"/>
          </p:nvPr>
        </p:nvSpPr>
        <p:spPr/>
        <p:txBody>
          <a:bodyPr/>
          <a:lstStyle/>
          <a:p>
            <a:fld id="{ED5472BC-3130-7049-8724-9E95D959C392}" type="slidenum">
              <a:rPr lang="en-US" smtClean="0"/>
              <a:t>1</a:t>
            </a:fld>
            <a:endParaRPr lang="en-US"/>
          </a:p>
        </p:txBody>
      </p:sp>
    </p:spTree>
    <p:extLst>
      <p:ext uri="{BB962C8B-B14F-4D97-AF65-F5344CB8AC3E}">
        <p14:creationId xmlns:p14="http://schemas.microsoft.com/office/powerpoint/2010/main" val="90149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topic will appear one at a time- with each title, ask students to share what they know or what they think is meant by the title. For example:</a:t>
            </a:r>
          </a:p>
          <a:p>
            <a:pPr marL="171450" indent="-171450">
              <a:buFont typeface="Arial" panose="020B0604020202020204" pitchFamily="34" charset="0"/>
              <a:buChar char="•"/>
            </a:pPr>
            <a:r>
              <a:rPr lang="en-US" dirty="0"/>
              <a:t>When atomic structure appears, ask students “What sort of things do you think we will discuss when we study atomic structure?”</a:t>
            </a:r>
          </a:p>
          <a:p>
            <a:pPr marL="171450" indent="-171450">
              <a:buFont typeface="Arial" panose="020B0604020202020204" pitchFamily="34" charset="0"/>
              <a:buChar char="•"/>
            </a:pPr>
            <a:r>
              <a:rPr lang="en-US" dirty="0"/>
              <a:t>If students need help brainstorming, showing the picture may help them</a:t>
            </a:r>
          </a:p>
          <a:p>
            <a:pPr marL="171450" indent="-171450">
              <a:buFont typeface="Arial" panose="020B0604020202020204" pitchFamily="34" charset="0"/>
              <a:buChar char="•"/>
            </a:pPr>
            <a:r>
              <a:rPr lang="en-US" dirty="0"/>
              <a:t>If students are struggling to share ideas, give an example or two for one topic and try to have them share what they know on another (consider in advance which topics you think will be easiest for them, and which will be hardest)</a:t>
            </a:r>
          </a:p>
          <a:p>
            <a:pPr marL="171450" indent="-171450">
              <a:buFont typeface="Arial" panose="020B0604020202020204" pitchFamily="34" charset="0"/>
              <a:buChar char="•"/>
            </a:pPr>
            <a:r>
              <a:rPr lang="en-US" dirty="0"/>
              <a:t>After student input, share the picture and give a short summary description, pulling in their ideas when possible.</a:t>
            </a:r>
          </a:p>
          <a:p>
            <a:pPr marL="628650" lvl="1" indent="-171450">
              <a:buFont typeface="Arial" panose="020B0604020202020204" pitchFamily="34" charset="0"/>
              <a:buChar char="•"/>
            </a:pPr>
            <a:r>
              <a:rPr lang="en-US" dirty="0"/>
              <a:t>For example, “Sounds like you have already heard a lot about atoms! When we study atomic structure we’ll be building on your knowledge of protons, neutrons, and electrons. We will learn about how we came to know about the parts of the atom and also analyze how those parts effect the behavior and patterns of atoms.</a:t>
            </a:r>
          </a:p>
          <a:p>
            <a:pPr marL="171450" indent="-171450">
              <a:buFont typeface="Arial" panose="020B0604020202020204" pitchFamily="34" charset="0"/>
              <a:buChar char="•"/>
            </a:pPr>
            <a:r>
              <a:rPr lang="en-US" dirty="0"/>
              <a:t>Some topics have great opportunities to give a demonstration or example related to the topic.</a:t>
            </a:r>
          </a:p>
          <a:p>
            <a:pPr marL="628650" lvl="1" indent="-171450">
              <a:buFont typeface="Arial" panose="020B0604020202020204" pitchFamily="34" charset="0"/>
              <a:buChar char="•"/>
            </a:pPr>
            <a:r>
              <a:rPr lang="en-US" dirty="0"/>
              <a:t>For example, show a sample reaction (e.g. baking soda and vinegar) and talk about how they will be studying what makes reactions work, how they can be predicted, and how we can represent them.</a:t>
            </a:r>
          </a:p>
        </p:txBody>
      </p:sp>
      <p:sp>
        <p:nvSpPr>
          <p:cNvPr id="4" name="Slide Number Placeholder 3"/>
          <p:cNvSpPr>
            <a:spLocks noGrp="1"/>
          </p:cNvSpPr>
          <p:nvPr>
            <p:ph type="sldNum" sz="quarter" idx="5"/>
          </p:nvPr>
        </p:nvSpPr>
        <p:spPr/>
        <p:txBody>
          <a:bodyPr/>
          <a:lstStyle/>
          <a:p>
            <a:fld id="{ED5472BC-3130-7049-8724-9E95D959C392}" type="slidenum">
              <a:rPr lang="en-US" smtClean="0"/>
              <a:t>2</a:t>
            </a:fld>
            <a:endParaRPr lang="en-US"/>
          </a:p>
        </p:txBody>
      </p:sp>
    </p:spTree>
    <p:extLst>
      <p:ext uri="{BB962C8B-B14F-4D97-AF65-F5344CB8AC3E}">
        <p14:creationId xmlns:p14="http://schemas.microsoft.com/office/powerpoint/2010/main" val="203050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472BC-3130-7049-8724-9E95D959C392}" type="slidenum">
              <a:rPr lang="en-US" smtClean="0"/>
              <a:t>5</a:t>
            </a:fld>
            <a:endParaRPr lang="en-US"/>
          </a:p>
        </p:txBody>
      </p:sp>
    </p:spTree>
    <p:extLst>
      <p:ext uri="{BB962C8B-B14F-4D97-AF65-F5344CB8AC3E}">
        <p14:creationId xmlns:p14="http://schemas.microsoft.com/office/powerpoint/2010/main" val="32603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472BC-3130-7049-8724-9E95D959C392}" type="slidenum">
              <a:rPr lang="en-US" smtClean="0"/>
              <a:t>6</a:t>
            </a:fld>
            <a:endParaRPr lang="en-US"/>
          </a:p>
        </p:txBody>
      </p:sp>
    </p:spTree>
    <p:extLst>
      <p:ext uri="{BB962C8B-B14F-4D97-AF65-F5344CB8AC3E}">
        <p14:creationId xmlns:p14="http://schemas.microsoft.com/office/powerpoint/2010/main" val="277879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topic will appear one at a time- with each title, ask students to share what they know or what they think is meant by the title. For example:</a:t>
            </a:r>
          </a:p>
          <a:p>
            <a:pPr marL="171450" indent="-171450">
              <a:buFont typeface="Arial" panose="020B0604020202020204" pitchFamily="34" charset="0"/>
              <a:buChar char="•"/>
            </a:pPr>
            <a:r>
              <a:rPr lang="en-US" dirty="0"/>
              <a:t>When atomic structure appears, ask students “What sort of things do you think we will discuss when we study atomic structure?”</a:t>
            </a:r>
          </a:p>
          <a:p>
            <a:pPr marL="171450" indent="-171450">
              <a:buFont typeface="Arial" panose="020B0604020202020204" pitchFamily="34" charset="0"/>
              <a:buChar char="•"/>
            </a:pPr>
            <a:r>
              <a:rPr lang="en-US" dirty="0"/>
              <a:t>If students need help brainstorming, showing the picture may help them</a:t>
            </a:r>
          </a:p>
          <a:p>
            <a:pPr marL="171450" indent="-171450">
              <a:buFont typeface="Arial" panose="020B0604020202020204" pitchFamily="34" charset="0"/>
              <a:buChar char="•"/>
            </a:pPr>
            <a:r>
              <a:rPr lang="en-US" dirty="0"/>
              <a:t>If students are struggling to share ideas, give an example or two for one topic and try to have them share what they know on another (consider in advance which topics you think will be easiest for them, and which will be hardest)</a:t>
            </a:r>
          </a:p>
          <a:p>
            <a:pPr marL="171450" indent="-171450">
              <a:buFont typeface="Arial" panose="020B0604020202020204" pitchFamily="34" charset="0"/>
              <a:buChar char="•"/>
            </a:pPr>
            <a:r>
              <a:rPr lang="en-US" dirty="0"/>
              <a:t>After student input, share the picture and give a short summary description, pulling in their ideas when possible.</a:t>
            </a:r>
          </a:p>
          <a:p>
            <a:pPr marL="628650" lvl="1" indent="-171450">
              <a:buFont typeface="Arial" panose="020B0604020202020204" pitchFamily="34" charset="0"/>
              <a:buChar char="•"/>
            </a:pPr>
            <a:r>
              <a:rPr lang="en-US" dirty="0"/>
              <a:t>For example, “Sounds like you have already heard a lot about atoms! When we study atomic structure we’ll be building on your knowledge of protons, neutrons, and electrons. We will learn about how we came to know about the parts of the atom and also analyze how those parts effect the behavior and patterns of atoms.</a:t>
            </a:r>
          </a:p>
          <a:p>
            <a:pPr marL="171450" indent="-171450">
              <a:buFont typeface="Arial" panose="020B0604020202020204" pitchFamily="34" charset="0"/>
              <a:buChar char="•"/>
            </a:pPr>
            <a:r>
              <a:rPr lang="en-US" dirty="0"/>
              <a:t>Some topics have great opportunities to give a demonstration or example related to the topic.</a:t>
            </a:r>
          </a:p>
          <a:p>
            <a:pPr marL="628650" lvl="1" indent="-171450">
              <a:buFont typeface="Arial" panose="020B0604020202020204" pitchFamily="34" charset="0"/>
              <a:buChar char="•"/>
            </a:pPr>
            <a:r>
              <a:rPr lang="en-US" dirty="0"/>
              <a:t>For example, show a sample reaction (e.g. baking soda and vinegar) and talk about how they will be studying what makes reactions work, how they can be predicted, and how we can represent them.</a:t>
            </a:r>
          </a:p>
        </p:txBody>
      </p:sp>
      <p:sp>
        <p:nvSpPr>
          <p:cNvPr id="4" name="Slide Number Placeholder 3"/>
          <p:cNvSpPr>
            <a:spLocks noGrp="1"/>
          </p:cNvSpPr>
          <p:nvPr>
            <p:ph type="sldNum" sz="quarter" idx="5"/>
          </p:nvPr>
        </p:nvSpPr>
        <p:spPr/>
        <p:txBody>
          <a:bodyPr/>
          <a:lstStyle/>
          <a:p>
            <a:fld id="{ED5472BC-3130-7049-8724-9E95D959C392}" type="slidenum">
              <a:rPr lang="en-US" smtClean="0"/>
              <a:t>7</a:t>
            </a:fld>
            <a:endParaRPr lang="en-US"/>
          </a:p>
        </p:txBody>
      </p:sp>
    </p:spTree>
    <p:extLst>
      <p:ext uri="{BB962C8B-B14F-4D97-AF65-F5344CB8AC3E}">
        <p14:creationId xmlns:p14="http://schemas.microsoft.com/office/powerpoint/2010/main" val="181119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to help students think creatively about the needs to know the </a:t>
            </a:r>
            <a:r>
              <a:rPr lang="en-US"/>
              <a:t>other topics:</a:t>
            </a:r>
            <a:endParaRPr lang="en-US" dirty="0"/>
          </a:p>
          <a:p>
            <a:pPr marL="171450" indent="-171450">
              <a:buFont typeface="Arial" panose="020B0604020202020204" pitchFamily="34" charset="0"/>
              <a:buChar char="•"/>
            </a:pPr>
            <a:r>
              <a:rPr lang="en-US" dirty="0"/>
              <a:t>What would a designer want to know about the materials they are using?</a:t>
            </a:r>
          </a:p>
          <a:p>
            <a:pPr marL="171450" indent="-171450">
              <a:buFont typeface="Arial" panose="020B0604020202020204" pitchFamily="34" charset="0"/>
              <a:buChar char="•"/>
            </a:pPr>
            <a:r>
              <a:rPr lang="en-US" dirty="0"/>
              <a:t>What input could someone who knows about (phases of matter, energy, reactions, bonding and structure) provide?</a:t>
            </a:r>
          </a:p>
        </p:txBody>
      </p:sp>
      <p:sp>
        <p:nvSpPr>
          <p:cNvPr id="4" name="Slide Number Placeholder 3"/>
          <p:cNvSpPr>
            <a:spLocks noGrp="1"/>
          </p:cNvSpPr>
          <p:nvPr>
            <p:ph type="sldNum" sz="quarter" idx="5"/>
          </p:nvPr>
        </p:nvSpPr>
        <p:spPr/>
        <p:txBody>
          <a:bodyPr/>
          <a:lstStyle/>
          <a:p>
            <a:fld id="{ED5472BC-3130-7049-8724-9E95D959C392}" type="slidenum">
              <a:rPr lang="en-US" smtClean="0"/>
              <a:t>8</a:t>
            </a:fld>
            <a:endParaRPr lang="en-US"/>
          </a:p>
        </p:txBody>
      </p:sp>
    </p:spTree>
    <p:extLst>
      <p:ext uri="{BB962C8B-B14F-4D97-AF65-F5344CB8AC3E}">
        <p14:creationId xmlns:p14="http://schemas.microsoft.com/office/powerpoint/2010/main" val="337319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fld id="{ED5472BC-3130-7049-8724-9E95D959C392}" type="slidenum">
              <a:rPr lang="en-US" smtClean="0"/>
              <a:t>9</a:t>
            </a:fld>
            <a:endParaRPr lang="en-US"/>
          </a:p>
        </p:txBody>
      </p:sp>
    </p:spTree>
    <p:extLst>
      <p:ext uri="{BB962C8B-B14F-4D97-AF65-F5344CB8AC3E}">
        <p14:creationId xmlns:p14="http://schemas.microsoft.com/office/powerpoint/2010/main" val="299544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fld id="{ED5472BC-3130-7049-8724-9E95D959C392}" type="slidenum">
              <a:rPr lang="en-US" smtClean="0"/>
              <a:t>10</a:t>
            </a:fld>
            <a:endParaRPr lang="en-US"/>
          </a:p>
        </p:txBody>
      </p:sp>
    </p:spTree>
    <p:extLst>
      <p:ext uri="{BB962C8B-B14F-4D97-AF65-F5344CB8AC3E}">
        <p14:creationId xmlns:p14="http://schemas.microsoft.com/office/powerpoint/2010/main" val="118794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059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412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87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utura Medium" charset="0"/>
                <a:ea typeface="Futura Medium" charset="0"/>
                <a:cs typeface="Futura Medium"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utura Medium" charset="0"/>
                <a:ea typeface="Futura Medium" charset="0"/>
                <a:cs typeface="Futura Medium" charset="0"/>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0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909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262506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564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107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700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38711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03101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8/28/18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5371627"/>
      </p:ext>
    </p:extLst>
  </p:cSld>
  <p:clrMap bg1="dk1" tx1="lt1" bg2="dk2"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l" defTabSz="914400" rtl="0" eaLnBrk="1" latinLnBrk="0" hangingPunct="1">
        <a:lnSpc>
          <a:spcPct val="90000"/>
        </a:lnSpc>
        <a:spcBef>
          <a:spcPct val="0"/>
        </a:spcBef>
        <a:buNone/>
        <a:defRPr sz="4400" kern="1200">
          <a:solidFill>
            <a:srgbClr val="0070C0"/>
          </a:solidFill>
          <a:latin typeface="Futura Medium" charset="0"/>
          <a:ea typeface="Futura Medium" charset="0"/>
          <a:cs typeface="Futura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Futura Medium" charset="0"/>
          <a:ea typeface="Futura Medium" charset="0"/>
          <a:cs typeface="Futura Medium"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Futura Medium" charset="0"/>
          <a:ea typeface="Futura Medium" charset="0"/>
          <a:cs typeface="Futura Medium"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Futura Medium" charset="0"/>
          <a:ea typeface="Futura Medium" charset="0"/>
          <a:cs typeface="Futura Medium"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Futura Medium" charset="0"/>
          <a:ea typeface="Futura Medium" charset="0"/>
          <a:cs typeface="Futura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Futura Medium" charset="0"/>
          <a:ea typeface="Futura Medium" charset="0"/>
          <a:cs typeface="Futura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9" Type="http://schemas.openxmlformats.org/officeDocument/2006/relationships/image" Target="../media/image8.tiff"/><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url?sa=i&amp;rct=j&amp;q=&amp;esrc=s&amp;source=images&amp;cd=&amp;ved=2ahUKEwikoZ_U04bdAhUEHDQIHXcLBK8QjRx6BAgBEAU&amp;url=https://www.decathlon.co.uk/instant-cold-pack-id_8306012.html&amp;psig=AOvVaw3PoAAe6H5Un9EhmsBTdzrs&amp;ust=1535233219843330" TargetMode="External"/><Relationship Id="rId3"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9" Type="http://schemas.openxmlformats.org/officeDocument/2006/relationships/image" Target="../media/image20.tiff"/><Relationship Id="rId10"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koZ_U04bdAhUEHDQIHXcLBK8QjRx6BAgBEAU&amp;url=https://www.decathlon.co.uk/instant-cold-pack-id_8306012.html&amp;psig=AOvVaw3PoAAe6H5Un9EhmsBTdzrs&amp;ust=1535233219843330" TargetMode="External"/><Relationship Id="rId4" Type="http://schemas.openxmlformats.org/officeDocument/2006/relationships/image" Target="../media/image11.jpeg"/><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9" Type="http://schemas.openxmlformats.org/officeDocument/2006/relationships/image" Target="../media/image8.tiff"/><Relationship Id="rId10" Type="http://schemas.openxmlformats.org/officeDocument/2006/relationships/image" Target="../media/image10.png"/><Relationship Id="rId11"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ctrTitle"/>
          </p:nvPr>
        </p:nvSpPr>
        <p:spPr>
          <a:xfrm>
            <a:off x="1390650" y="938668"/>
            <a:ext cx="6858000" cy="2387600"/>
          </a:xfrm>
        </p:spPr>
        <p:txBody>
          <a:bodyPr anchor="t">
            <a:normAutofit/>
          </a:bodyPr>
          <a:lstStyle/>
          <a:p>
            <a:pPr algn="l"/>
            <a:r>
              <a:rPr lang="en-US" sz="5400" dirty="0">
                <a:solidFill>
                  <a:srgbClr val="03050F"/>
                </a:solidFill>
                <a:latin typeface="Futura Medium" panose="020B0602020204020303" pitchFamily="34" charset="-79"/>
                <a:cs typeface="Futura Medium" panose="020B0602020204020303" pitchFamily="34" charset="-79"/>
              </a:rPr>
              <a:t>Chemistry:</a:t>
            </a:r>
          </a:p>
        </p:txBody>
      </p:sp>
      <p:sp>
        <p:nvSpPr>
          <p:cNvPr id="3" name="Subtitle 2">
            <a:extLst>
              <a:ext uri="{FF2B5EF4-FFF2-40B4-BE49-F238E27FC236}">
                <a16:creationId xmlns="" xmlns:a16="http://schemas.microsoft.com/office/drawing/2014/main" id="{3854EBB7-517D-7948-A2D2-481ADB9C1D6C}"/>
              </a:ext>
            </a:extLst>
          </p:cNvPr>
          <p:cNvSpPr>
            <a:spLocks noGrp="1"/>
          </p:cNvSpPr>
          <p:nvPr>
            <p:ph type="subTitle" idx="1"/>
          </p:nvPr>
        </p:nvSpPr>
        <p:spPr>
          <a:xfrm>
            <a:off x="1468210" y="1726294"/>
            <a:ext cx="5151665" cy="1321705"/>
          </a:xfrm>
        </p:spPr>
        <p:txBody>
          <a:bodyPr>
            <a:normAutofit fontScale="92500" lnSpcReduction="10000"/>
          </a:bodyPr>
          <a:lstStyle/>
          <a:p>
            <a:pPr algn="l"/>
            <a:r>
              <a:rPr lang="en-US" sz="2000" dirty="0" smtClean="0">
                <a:solidFill>
                  <a:srgbClr val="03050F"/>
                </a:solidFill>
                <a:latin typeface="Futura Medium" panose="020B0602020204020303" pitchFamily="34" charset="-79"/>
                <a:cs typeface="Futura Medium" panose="020B0602020204020303" pitchFamily="34" charset="-79"/>
              </a:rPr>
              <a:t>What are solids, gasses and liquids made of?</a:t>
            </a:r>
          </a:p>
          <a:p>
            <a:pPr algn="l"/>
            <a:r>
              <a:rPr lang="en-US" sz="2000" dirty="0" smtClean="0">
                <a:solidFill>
                  <a:srgbClr val="03050F"/>
                </a:solidFill>
                <a:latin typeface="Futura Medium" panose="020B0602020204020303" pitchFamily="34" charset="-79"/>
                <a:cs typeface="Futura Medium" panose="020B0602020204020303" pitchFamily="34" charset="-79"/>
              </a:rPr>
              <a:t>How do they combine and change? </a:t>
            </a:r>
          </a:p>
          <a:p>
            <a:pPr algn="l"/>
            <a:r>
              <a:rPr lang="en-US" sz="2000" dirty="0" smtClean="0">
                <a:solidFill>
                  <a:srgbClr val="03050F"/>
                </a:solidFill>
                <a:latin typeface="Futura Medium" panose="020B0602020204020303" pitchFamily="34" charset="-79"/>
                <a:cs typeface="Futura Medium" panose="020B0602020204020303" pitchFamily="34" charset="-79"/>
              </a:rPr>
              <a:t>How do we use chemistry in our everyday lives? </a:t>
            </a:r>
            <a:endParaRPr lang="en-US" sz="2000" dirty="0">
              <a:solidFill>
                <a:srgbClr val="03050F"/>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141595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262890" y="427989"/>
            <a:ext cx="8252460" cy="1325563"/>
          </a:xfrm>
        </p:spPr>
        <p:txBody>
          <a:bodyPr anchor="t">
            <a:normAutofit fontScale="90000"/>
          </a:bodyPr>
          <a:lstStyle/>
          <a:p>
            <a:pPr algn="ctr"/>
            <a:r>
              <a:rPr lang="en-US" sz="5400" dirty="0">
                <a:latin typeface="Futura Medium" panose="020B0602020204020303" pitchFamily="34" charset="-79"/>
                <a:cs typeface="Futura Medium" panose="020B0602020204020303" pitchFamily="34" charset="-79"/>
              </a:rPr>
              <a:t>Experts in which topic area might be helpful when…</a:t>
            </a:r>
          </a:p>
        </p:txBody>
      </p:sp>
      <p:pic>
        <p:nvPicPr>
          <p:cNvPr id="8" name="Content Placeholder 7">
            <a:extLst>
              <a:ext uri="{FF2B5EF4-FFF2-40B4-BE49-F238E27FC236}">
                <a16:creationId xmlns="" xmlns:a16="http://schemas.microsoft.com/office/drawing/2014/main" id="{4E4F0B18-9AA6-A144-80B7-342942582324}"/>
              </a:ext>
            </a:extLst>
          </p:cNvPr>
          <p:cNvPicPr>
            <a:picLocks noGrp="1" noChangeAspect="1"/>
          </p:cNvPicPr>
          <p:nvPr>
            <p:ph sz="half" idx="1"/>
          </p:nvPr>
        </p:nvPicPr>
        <p:blipFill>
          <a:blip r:embed="rId3"/>
          <a:stretch>
            <a:fillRect/>
          </a:stretch>
        </p:blipFill>
        <p:spPr>
          <a:xfrm>
            <a:off x="3736974" y="1753552"/>
            <a:ext cx="4892675" cy="4403408"/>
          </a:xfrm>
          <a:prstGeom prst="rect">
            <a:avLst/>
          </a:prstGeom>
        </p:spPr>
      </p:pic>
      <p:sp>
        <p:nvSpPr>
          <p:cNvPr id="4" name="Content Placeholder 3">
            <a:extLst>
              <a:ext uri="{FF2B5EF4-FFF2-40B4-BE49-F238E27FC236}">
                <a16:creationId xmlns="" xmlns:a16="http://schemas.microsoft.com/office/drawing/2014/main" id="{19324243-93EB-D14F-9F61-B015D62F07F1}"/>
              </a:ext>
            </a:extLst>
          </p:cNvPr>
          <p:cNvSpPr>
            <a:spLocks noGrp="1"/>
          </p:cNvSpPr>
          <p:nvPr>
            <p:ph sz="half" idx="2"/>
          </p:nvPr>
        </p:nvSpPr>
        <p:spPr>
          <a:xfrm>
            <a:off x="262890" y="2499360"/>
            <a:ext cx="4065270" cy="3657600"/>
          </a:xfrm>
        </p:spPr>
        <p:txBody>
          <a:bodyPr>
            <a:normAutofit/>
          </a:bodyPr>
          <a:lstStyle/>
          <a:p>
            <a:pPr marL="0" indent="0">
              <a:buNone/>
            </a:pPr>
            <a:r>
              <a:rPr lang="mr-IN" sz="3600" dirty="0" smtClean="0">
                <a:latin typeface="Futura Medium" panose="020B0602020204020303" pitchFamily="34" charset="-79"/>
                <a:cs typeface="Futura Medium" panose="020B0602020204020303" pitchFamily="34" charset="-79"/>
              </a:rPr>
              <a:t>…</a:t>
            </a:r>
            <a:r>
              <a:rPr lang="en-US" sz="3600" dirty="0" smtClean="0">
                <a:latin typeface="Futura Medium" panose="020B0602020204020303" pitchFamily="34" charset="-79"/>
                <a:cs typeface="Futura Medium" panose="020B0602020204020303" pitchFamily="34" charset="-79"/>
              </a:rPr>
              <a:t>clearing </a:t>
            </a:r>
            <a:r>
              <a:rPr lang="en-US" sz="3600" dirty="0">
                <a:latin typeface="Futura Medium" panose="020B0602020204020303" pitchFamily="34" charset="-79"/>
                <a:cs typeface="Futura Medium" panose="020B0602020204020303" pitchFamily="34" charset="-79"/>
              </a:rPr>
              <a:t>the air of smoke from wildfires</a:t>
            </a:r>
            <a:endParaRPr lang="en-US" sz="3600" dirty="0"/>
          </a:p>
        </p:txBody>
      </p:sp>
    </p:spTree>
    <p:extLst>
      <p:ext uri="{BB962C8B-B14F-4D97-AF65-F5344CB8AC3E}">
        <p14:creationId xmlns:p14="http://schemas.microsoft.com/office/powerpoint/2010/main" val="2000531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5AE1D04-03FA-8143-8F83-2355641595C8}"/>
              </a:ext>
            </a:extLst>
          </p:cNvPr>
          <p:cNvPicPr>
            <a:picLocks noChangeAspect="1"/>
          </p:cNvPicPr>
          <p:nvPr/>
        </p:nvPicPr>
        <p:blipFill>
          <a:blip r:embed="rId2"/>
          <a:stretch>
            <a:fillRect/>
          </a:stretch>
        </p:blipFill>
        <p:spPr>
          <a:xfrm>
            <a:off x="538806" y="1475411"/>
            <a:ext cx="4565630" cy="4565630"/>
          </a:xfrm>
          <a:prstGeom prst="rect">
            <a:avLst/>
          </a:prstGeom>
        </p:spPr>
      </p:pic>
      <p:sp>
        <p:nvSpPr>
          <p:cNvPr id="2" name="Title 1">
            <a:extLst>
              <a:ext uri="{FF2B5EF4-FFF2-40B4-BE49-F238E27FC236}">
                <a16:creationId xmlns="" xmlns:a16="http://schemas.microsoft.com/office/drawing/2014/main" id="{A50E00B2-7876-224D-B7F9-9CD19A94D19B}"/>
              </a:ext>
            </a:extLst>
          </p:cNvPr>
          <p:cNvSpPr>
            <a:spLocks noGrp="1"/>
          </p:cNvSpPr>
          <p:nvPr>
            <p:ph type="title"/>
          </p:nvPr>
        </p:nvSpPr>
        <p:spPr/>
        <p:txBody>
          <a:bodyPr/>
          <a:lstStyle/>
          <a:p>
            <a:r>
              <a:rPr lang="en-US" dirty="0"/>
              <a:t>In ten words or less...</a:t>
            </a:r>
          </a:p>
        </p:txBody>
      </p:sp>
      <p:sp>
        <p:nvSpPr>
          <p:cNvPr id="3" name="Content Placeholder 2">
            <a:extLst>
              <a:ext uri="{FF2B5EF4-FFF2-40B4-BE49-F238E27FC236}">
                <a16:creationId xmlns="" xmlns:a16="http://schemas.microsoft.com/office/drawing/2014/main" id="{C59EE526-8377-0948-97B5-AC9404BCC614}"/>
              </a:ext>
            </a:extLst>
          </p:cNvPr>
          <p:cNvSpPr>
            <a:spLocks noGrp="1"/>
          </p:cNvSpPr>
          <p:nvPr>
            <p:ph sz="half" idx="1"/>
          </p:nvPr>
        </p:nvSpPr>
        <p:spPr>
          <a:xfrm>
            <a:off x="836994" y="2415933"/>
            <a:ext cx="3886200" cy="4351338"/>
          </a:xfrm>
        </p:spPr>
        <p:txBody>
          <a:bodyPr/>
          <a:lstStyle/>
          <a:p>
            <a:pPr marL="0" indent="0" algn="ctr">
              <a:buNone/>
            </a:pPr>
            <a:r>
              <a:rPr lang="en-US" dirty="0">
                <a:solidFill>
                  <a:schemeClr val="bg1"/>
                </a:solidFill>
                <a:latin typeface="Avenir Next" charset="0"/>
                <a:ea typeface="Avenir Next" charset="0"/>
                <a:cs typeface="Avenir Next" charset="0"/>
              </a:rPr>
              <a:t>What experiences, problems, or questions have you had that could connect to the areas drawn on the white board? </a:t>
            </a:r>
          </a:p>
          <a:p>
            <a:pPr marL="0" indent="0">
              <a:buNone/>
            </a:pPr>
            <a:endParaRPr lang="en-US" dirty="0">
              <a:solidFill>
                <a:schemeClr val="bg1"/>
              </a:solidFill>
              <a:latin typeface="Noteworthy Light" panose="02000400000000000000" pitchFamily="2" charset="77"/>
              <a:ea typeface="Noteworthy Light" panose="02000400000000000000" pitchFamily="2" charset="77"/>
            </a:endParaRPr>
          </a:p>
        </p:txBody>
      </p:sp>
      <p:sp>
        <p:nvSpPr>
          <p:cNvPr id="5" name="Content Placeholder 4">
            <a:extLst>
              <a:ext uri="{FF2B5EF4-FFF2-40B4-BE49-F238E27FC236}">
                <a16:creationId xmlns="" xmlns:a16="http://schemas.microsoft.com/office/drawing/2014/main" id="{C6C4D0A2-7C83-C34B-B346-DD1603DE6E18}"/>
              </a:ext>
            </a:extLst>
          </p:cNvPr>
          <p:cNvSpPr>
            <a:spLocks noGrp="1"/>
          </p:cNvSpPr>
          <p:nvPr>
            <p:ph sz="half" idx="2"/>
          </p:nvPr>
        </p:nvSpPr>
        <p:spPr>
          <a:xfrm>
            <a:off x="5694744" y="2280303"/>
            <a:ext cx="3005801" cy="4351338"/>
          </a:xfrm>
        </p:spPr>
        <p:txBody>
          <a:bodyPr/>
          <a:lstStyle/>
          <a:p>
            <a:pPr marL="0" indent="0">
              <a:buNone/>
            </a:pPr>
            <a:r>
              <a:rPr lang="en-US" dirty="0"/>
              <a:t>Place your sticky note on the flip chart near the topic you think it would most relate to.</a:t>
            </a:r>
          </a:p>
          <a:p>
            <a:endParaRPr lang="en-US" dirty="0"/>
          </a:p>
          <a:p>
            <a:endParaRPr lang="en-US" dirty="0"/>
          </a:p>
        </p:txBody>
      </p:sp>
    </p:spTree>
    <p:extLst>
      <p:ext uri="{BB962C8B-B14F-4D97-AF65-F5344CB8AC3E}">
        <p14:creationId xmlns:p14="http://schemas.microsoft.com/office/powerpoint/2010/main" val="22988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444370D1-244B-D04E-BDCB-801DFCB31D73}"/>
              </a:ext>
            </a:extLst>
          </p:cNvPr>
          <p:cNvPicPr>
            <a:picLocks noChangeAspect="1"/>
          </p:cNvPicPr>
          <p:nvPr/>
        </p:nvPicPr>
        <p:blipFill rotWithShape="1">
          <a:blip r:embed="rId3"/>
          <a:srcRect r="6281"/>
          <a:stretch/>
        </p:blipFill>
        <p:spPr>
          <a:xfrm>
            <a:off x="6684541" y="1075532"/>
            <a:ext cx="1962150" cy="2040306"/>
          </a:xfrm>
          <a:prstGeom prst="rect">
            <a:avLst/>
          </a:prstGeom>
        </p:spPr>
      </p:pic>
      <p:grpSp>
        <p:nvGrpSpPr>
          <p:cNvPr id="19" name="Group 18"/>
          <p:cNvGrpSpPr/>
          <p:nvPr/>
        </p:nvGrpSpPr>
        <p:grpSpPr>
          <a:xfrm>
            <a:off x="3563625" y="2663712"/>
            <a:ext cx="2175895" cy="1324182"/>
            <a:chOff x="3384584" y="2555424"/>
            <a:chExt cx="2175895" cy="1324182"/>
          </a:xfrm>
        </p:grpSpPr>
        <p:sp>
          <p:nvSpPr>
            <p:cNvPr id="20" name="Rounded Rectangle 19"/>
            <p:cNvSpPr/>
            <p:nvPr/>
          </p:nvSpPr>
          <p:spPr>
            <a:xfrm>
              <a:off x="3384584" y="2555424"/>
              <a:ext cx="2175895" cy="1324182"/>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Rounded Rectangle 4"/>
            <p:cNvSpPr/>
            <p:nvPr/>
          </p:nvSpPr>
          <p:spPr>
            <a:xfrm>
              <a:off x="3449225" y="2620065"/>
              <a:ext cx="2046613" cy="1194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kern="1200" dirty="0" smtClean="0">
                  <a:latin typeface="Futura Medium" charset="0"/>
                  <a:ea typeface="Futura Medium" charset="0"/>
                  <a:cs typeface="Futura Medium" charset="0"/>
                </a:rPr>
                <a:t>Topics </a:t>
              </a:r>
              <a:r>
                <a:rPr lang="en-US" sz="3200" kern="1200" dirty="0">
                  <a:latin typeface="Futura Medium" charset="0"/>
                  <a:ea typeface="Futura Medium" charset="0"/>
                  <a:cs typeface="Futura Medium" charset="0"/>
                </a:rPr>
                <a:t>in Chemistry</a:t>
              </a:r>
            </a:p>
          </p:txBody>
        </p:sp>
      </p:grpSp>
      <p:grpSp>
        <p:nvGrpSpPr>
          <p:cNvPr id="28" name="Group 27"/>
          <p:cNvGrpSpPr/>
          <p:nvPr/>
        </p:nvGrpSpPr>
        <p:grpSpPr>
          <a:xfrm>
            <a:off x="3745648" y="407004"/>
            <a:ext cx="1570450" cy="1048041"/>
            <a:chOff x="4295611" y="243337"/>
            <a:chExt cx="2879329" cy="1188724"/>
          </a:xfrm>
        </p:grpSpPr>
        <p:sp>
          <p:nvSpPr>
            <p:cNvPr id="29" name="Rounded Rectangle 28"/>
            <p:cNvSpPr/>
            <p:nvPr/>
          </p:nvSpPr>
          <p:spPr>
            <a:xfrm>
              <a:off x="4295611" y="243337"/>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ounded Rectangle 4"/>
            <p:cNvSpPr/>
            <p:nvPr/>
          </p:nvSpPr>
          <p:spPr>
            <a:xfrm>
              <a:off x="4456353" y="266451"/>
              <a:ext cx="2718587"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Atomic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Structure</a:t>
              </a:r>
              <a:endParaRPr lang="en-US" sz="2400" kern="1200" dirty="0">
                <a:latin typeface="Futura Medium" charset="0"/>
                <a:ea typeface="Futura Medium" charset="0"/>
                <a:cs typeface="Futura Medium" charset="0"/>
              </a:endParaRPr>
            </a:p>
          </p:txBody>
        </p:sp>
      </p:grpSp>
      <p:grpSp>
        <p:nvGrpSpPr>
          <p:cNvPr id="31" name="Group 30"/>
          <p:cNvGrpSpPr/>
          <p:nvPr/>
        </p:nvGrpSpPr>
        <p:grpSpPr>
          <a:xfrm>
            <a:off x="6026027" y="1884878"/>
            <a:ext cx="1679698" cy="628026"/>
            <a:chOff x="5815417" y="1145976"/>
            <a:chExt cx="2834644" cy="1188724"/>
          </a:xfrm>
        </p:grpSpPr>
        <p:sp>
          <p:nvSpPr>
            <p:cNvPr id="32" name="Rounded Rectangle 31"/>
            <p:cNvSpPr/>
            <p:nvPr/>
          </p:nvSpPr>
          <p:spPr>
            <a:xfrm>
              <a:off x="5815417" y="1145976"/>
              <a:ext cx="2834644" cy="1188724"/>
            </a:xfrm>
            <a:prstGeom prst="roundRect">
              <a:avLst/>
            </a:prstGeom>
            <a:solidFill>
              <a:schemeClr val="accent3">
                <a:hueOff val="0"/>
                <a:satOff val="0"/>
                <a:lumOff val="0"/>
                <a:alpha val="67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3" name="Rounded Rectangle 4"/>
            <p:cNvSpPr/>
            <p:nvPr/>
          </p:nvSpPr>
          <p:spPr>
            <a:xfrm>
              <a:off x="5873446" y="1204005"/>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n-US" sz="2400" kern="1200" dirty="0">
                  <a:latin typeface="Futura Medium" charset="0"/>
                  <a:ea typeface="Futura Medium" charset="0"/>
                  <a:cs typeface="Futura Medium" charset="0"/>
                </a:rPr>
                <a:t>Reactions</a:t>
              </a:r>
            </a:p>
          </p:txBody>
        </p:sp>
      </p:grpSp>
      <p:sp>
        <p:nvSpPr>
          <p:cNvPr id="35" name="Rounded Rectangle 34"/>
          <p:cNvSpPr/>
          <p:nvPr/>
        </p:nvSpPr>
        <p:spPr>
          <a:xfrm>
            <a:off x="6319111" y="3803802"/>
            <a:ext cx="1812169" cy="911672"/>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6" name="Rounded Rectangle 4"/>
          <p:cNvSpPr/>
          <p:nvPr/>
        </p:nvSpPr>
        <p:spPr>
          <a:xfrm>
            <a:off x="6421392" y="3933199"/>
            <a:ext cx="1649365" cy="57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dirty="0">
                <a:latin typeface="Futura Medium" charset="0"/>
                <a:ea typeface="Futura Medium" charset="0"/>
                <a:cs typeface="Futura Medium" charset="0"/>
              </a:rPr>
              <a:t>Acids </a:t>
            </a:r>
            <a:r>
              <a:rPr lang="en-US" sz="2400" kern="1200" dirty="0" smtClean="0">
                <a:latin typeface="Futura Medium" charset="0"/>
                <a:ea typeface="Futura Medium" charset="0"/>
                <a:cs typeface="Futura Medium" charset="0"/>
              </a:rPr>
              <a:t>and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Bases</a:t>
            </a:r>
            <a:endParaRPr lang="en-US" sz="2400" kern="1200" dirty="0">
              <a:latin typeface="Futura Medium" charset="0"/>
              <a:ea typeface="Futura Medium" charset="0"/>
              <a:cs typeface="Futura Medium" charset="0"/>
            </a:endParaRPr>
          </a:p>
        </p:txBody>
      </p:sp>
      <p:grpSp>
        <p:nvGrpSpPr>
          <p:cNvPr id="37" name="Group 36"/>
          <p:cNvGrpSpPr/>
          <p:nvPr/>
        </p:nvGrpSpPr>
        <p:grpSpPr>
          <a:xfrm>
            <a:off x="3925372" y="5146739"/>
            <a:ext cx="1942027" cy="1090460"/>
            <a:chOff x="5128278" y="3226245"/>
            <a:chExt cx="2834644" cy="1188724"/>
          </a:xfrm>
        </p:grpSpPr>
        <p:sp>
          <p:nvSpPr>
            <p:cNvPr id="38" name="Rounded Rectangle 37"/>
            <p:cNvSpPr/>
            <p:nvPr/>
          </p:nvSpPr>
          <p:spPr>
            <a:xfrm>
              <a:off x="5128278" y="3226245"/>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 name="Rounded Rectangle 4"/>
            <p:cNvSpPr/>
            <p:nvPr/>
          </p:nvSpPr>
          <p:spPr>
            <a:xfrm>
              <a:off x="5206188" y="3314437"/>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defTabSz="1066800">
                <a:lnSpc>
                  <a:spcPct val="90000"/>
                </a:lnSpc>
                <a:spcBef>
                  <a:spcPct val="0"/>
                </a:spcBef>
                <a:spcAft>
                  <a:spcPct val="35000"/>
                </a:spcAft>
              </a:pPr>
              <a:r>
                <a:rPr lang="en-US" sz="2400" kern="1200" dirty="0">
                  <a:latin typeface="Futura Medium" charset="0"/>
                  <a:ea typeface="Futura Medium" charset="0"/>
                  <a:cs typeface="Futura Medium" charset="0"/>
                </a:rPr>
                <a:t>Heat and </a:t>
              </a:r>
              <a:endParaRPr lang="en-US" sz="2400" kern="1200" dirty="0" smtClean="0">
                <a:latin typeface="Futura Medium" charset="0"/>
                <a:ea typeface="Futura Medium" charset="0"/>
                <a:cs typeface="Futura Medium" charset="0"/>
              </a:endParaRPr>
            </a:p>
            <a:p>
              <a:pPr lvl="0" defTabSz="1066800">
                <a:lnSpc>
                  <a:spcPct val="90000"/>
                </a:lnSpc>
                <a:spcBef>
                  <a:spcPct val="0"/>
                </a:spcBef>
                <a:spcAft>
                  <a:spcPct val="35000"/>
                </a:spcAft>
              </a:pPr>
              <a:r>
                <a:rPr lang="en-US" sz="2400" kern="1200" dirty="0" smtClean="0">
                  <a:latin typeface="Futura Medium" charset="0"/>
                  <a:ea typeface="Futura Medium" charset="0"/>
                  <a:cs typeface="Futura Medium" charset="0"/>
                </a:rPr>
                <a:t>Energy</a:t>
              </a:r>
              <a:endParaRPr lang="en-US" sz="2400" kern="1200" dirty="0">
                <a:latin typeface="Futura Medium" charset="0"/>
                <a:ea typeface="Futura Medium" charset="0"/>
                <a:cs typeface="Futura Medium" charset="0"/>
              </a:endParaRPr>
            </a:p>
          </p:txBody>
        </p:sp>
      </p:grpSp>
      <p:grpSp>
        <p:nvGrpSpPr>
          <p:cNvPr id="43" name="Group 42"/>
          <p:cNvGrpSpPr/>
          <p:nvPr/>
        </p:nvGrpSpPr>
        <p:grpSpPr>
          <a:xfrm>
            <a:off x="79686" y="2961478"/>
            <a:ext cx="2057958" cy="867572"/>
            <a:chOff x="102009" y="3309303"/>
            <a:chExt cx="3162921" cy="1188724"/>
          </a:xfrm>
        </p:grpSpPr>
        <p:sp>
          <p:nvSpPr>
            <p:cNvPr id="44" name="Rounded Rectangle 43"/>
            <p:cNvSpPr/>
            <p:nvPr/>
          </p:nvSpPr>
          <p:spPr>
            <a:xfrm>
              <a:off x="102009" y="3309303"/>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5" name="Rounded Rectangle 4"/>
            <p:cNvSpPr/>
            <p:nvPr/>
          </p:nvSpPr>
          <p:spPr>
            <a:xfrm>
              <a:off x="546344" y="3419026"/>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a:latin typeface="Futura Medium" charset="0"/>
                  <a:ea typeface="Futura Medium" charset="0"/>
                  <a:cs typeface="Futura Medium" charset="0"/>
                </a:rPr>
                <a:t>Phases </a:t>
              </a:r>
              <a:r>
                <a:rPr lang="en-US" sz="2400" kern="1200" smtClean="0">
                  <a:latin typeface="Futura Medium" charset="0"/>
                  <a:ea typeface="Futura Medium" charset="0"/>
                  <a:cs typeface="Futura Medium" charset="0"/>
                </a:rPr>
                <a:t>of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Matter</a:t>
              </a:r>
              <a:endParaRPr lang="en-US" sz="2400" kern="1200" dirty="0">
                <a:latin typeface="Futura Medium" charset="0"/>
                <a:ea typeface="Futura Medium" charset="0"/>
                <a:cs typeface="Futura Medium" charset="0"/>
              </a:endParaRPr>
            </a:p>
          </p:txBody>
        </p:sp>
      </p:grpSp>
      <p:grpSp>
        <p:nvGrpSpPr>
          <p:cNvPr id="46" name="Group 45"/>
          <p:cNvGrpSpPr/>
          <p:nvPr/>
        </p:nvGrpSpPr>
        <p:grpSpPr>
          <a:xfrm>
            <a:off x="896007" y="431793"/>
            <a:ext cx="1741176" cy="1162125"/>
            <a:chOff x="-1420472" y="630936"/>
            <a:chExt cx="3223185" cy="1404747"/>
          </a:xfrm>
        </p:grpSpPr>
        <p:sp>
          <p:nvSpPr>
            <p:cNvPr id="47" name="Rounded Rectangle 46"/>
            <p:cNvSpPr/>
            <p:nvPr/>
          </p:nvSpPr>
          <p:spPr>
            <a:xfrm>
              <a:off x="-1420472" y="630936"/>
              <a:ext cx="3100905" cy="1404747"/>
            </a:xfrm>
            <a:prstGeom prst="roundRect">
              <a:avLst/>
            </a:prstGeom>
            <a:solidFill>
              <a:schemeClr val="accent3">
                <a:hueOff val="0"/>
                <a:satOff val="0"/>
                <a:lumOff val="0"/>
                <a:alpha val="71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8" name="Rounded Rectangle 4"/>
            <p:cNvSpPr/>
            <p:nvPr/>
          </p:nvSpPr>
          <p:spPr>
            <a:xfrm>
              <a:off x="-1182134" y="802133"/>
              <a:ext cx="2984847"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1066800">
                <a:lnSpc>
                  <a:spcPct val="90000"/>
                </a:lnSpc>
                <a:spcBef>
                  <a:spcPct val="0"/>
                </a:spcBef>
                <a:spcAft>
                  <a:spcPct val="35000"/>
                </a:spcAft>
              </a:pPr>
              <a:r>
                <a:rPr lang="en-US" sz="2400" kern="1200" dirty="0">
                  <a:latin typeface="Futura Medium" charset="0"/>
                  <a:ea typeface="Futura Medium" charset="0"/>
                  <a:cs typeface="Futura Medium" charset="0"/>
                </a:rPr>
                <a:t>Scale and </a:t>
              </a:r>
              <a:endParaRPr lang="en-US" sz="2400" kern="1200" dirty="0" smtClean="0">
                <a:latin typeface="Futura Medium" charset="0"/>
                <a:ea typeface="Futura Medium" charset="0"/>
                <a:cs typeface="Futura Medium" charset="0"/>
              </a:endParaRPr>
            </a:p>
            <a:p>
              <a:pPr lvl="0" defTabSz="1066800">
                <a:lnSpc>
                  <a:spcPct val="90000"/>
                </a:lnSpc>
                <a:spcBef>
                  <a:spcPct val="0"/>
                </a:spcBef>
                <a:spcAft>
                  <a:spcPct val="35000"/>
                </a:spcAft>
              </a:pPr>
              <a:r>
                <a:rPr lang="en-US" sz="2400" kern="1200" dirty="0" smtClean="0">
                  <a:latin typeface="Futura Medium" charset="0"/>
                  <a:ea typeface="Futura Medium" charset="0"/>
                  <a:cs typeface="Futura Medium" charset="0"/>
                </a:rPr>
                <a:t>Quantity</a:t>
              </a:r>
              <a:endParaRPr lang="en-US" sz="2400" kern="1200" dirty="0">
                <a:latin typeface="Futura Medium" charset="0"/>
                <a:ea typeface="Futura Medium" charset="0"/>
                <a:cs typeface="Futura Medium" charset="0"/>
              </a:endParaRPr>
            </a:p>
          </p:txBody>
        </p:sp>
      </p:grpSp>
      <p:grpSp>
        <p:nvGrpSpPr>
          <p:cNvPr id="49" name="Group 48"/>
          <p:cNvGrpSpPr/>
          <p:nvPr/>
        </p:nvGrpSpPr>
        <p:grpSpPr>
          <a:xfrm>
            <a:off x="579827" y="4962307"/>
            <a:ext cx="1962442" cy="1274892"/>
            <a:chOff x="1434701" y="5171234"/>
            <a:chExt cx="2834644" cy="1188724"/>
          </a:xfrm>
        </p:grpSpPr>
        <p:sp>
          <p:nvSpPr>
            <p:cNvPr id="50" name="Rounded Rectangle 49"/>
            <p:cNvSpPr/>
            <p:nvPr/>
          </p:nvSpPr>
          <p:spPr>
            <a:xfrm>
              <a:off x="1434701" y="5171234"/>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51" name="Rounded Rectangle 4"/>
            <p:cNvSpPr/>
            <p:nvPr/>
          </p:nvSpPr>
          <p:spPr>
            <a:xfrm>
              <a:off x="1492730" y="5229263"/>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spcBef>
                  <a:spcPct val="0"/>
                </a:spcBef>
              </a:pPr>
              <a:r>
                <a:rPr lang="en-US" sz="2400" kern="1200" dirty="0">
                  <a:latin typeface="Futura Medium" charset="0"/>
                  <a:ea typeface="Futura Medium" charset="0"/>
                  <a:cs typeface="Futura Medium" charset="0"/>
                </a:rPr>
                <a:t>Bonding </a:t>
              </a:r>
              <a:r>
                <a:rPr lang="en-US" sz="2400" kern="1200" dirty="0" smtClean="0">
                  <a:latin typeface="Futura Medium" charset="0"/>
                  <a:ea typeface="Futura Medium" charset="0"/>
                  <a:cs typeface="Futura Medium" charset="0"/>
                </a:rPr>
                <a:t>and </a:t>
              </a:r>
            </a:p>
            <a:p>
              <a:pPr lvl="0" algn="l" defTabSz="1066800">
                <a:spcBef>
                  <a:spcPct val="0"/>
                </a:spcBef>
              </a:pPr>
              <a:r>
                <a:rPr lang="en-US" sz="2400" kern="1200" dirty="0" smtClean="0">
                  <a:latin typeface="Futura Medium" charset="0"/>
                  <a:ea typeface="Futura Medium" charset="0"/>
                  <a:cs typeface="Futura Medium" charset="0"/>
                </a:rPr>
                <a:t>Structure</a:t>
              </a:r>
              <a:endParaRPr lang="en-US" sz="2400" kern="1200" dirty="0">
                <a:latin typeface="Futura Medium" charset="0"/>
                <a:ea typeface="Futura Medium" charset="0"/>
                <a:cs typeface="Futura Medium" charset="0"/>
              </a:endParaRPr>
            </a:p>
          </p:txBody>
        </p:sp>
      </p:grpSp>
      <p:pic>
        <p:nvPicPr>
          <p:cNvPr id="3" name="Picture 2">
            <a:extLst>
              <a:ext uri="{FF2B5EF4-FFF2-40B4-BE49-F238E27FC236}">
                <a16:creationId xmlns="" xmlns:a16="http://schemas.microsoft.com/office/drawing/2014/main" id="{EA8D0726-9BFE-1443-B2A9-7574882089DC}"/>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a:off x="2027661" y="5121200"/>
            <a:ext cx="1206160" cy="1095193"/>
          </a:xfrm>
          <a:prstGeom prst="rect">
            <a:avLst/>
          </a:prstGeom>
        </p:spPr>
      </p:pic>
      <p:pic>
        <p:nvPicPr>
          <p:cNvPr id="52" name="Picture 51">
            <a:extLst>
              <a:ext uri="{FF2B5EF4-FFF2-40B4-BE49-F238E27FC236}">
                <a16:creationId xmlns="" xmlns:a16="http://schemas.microsoft.com/office/drawing/2014/main" id="{FA2201CF-CF09-E745-B775-5165526037F0}"/>
              </a:ext>
            </a:extLst>
          </p:cNvPr>
          <p:cNvPicPr>
            <a:picLocks noChangeAspect="1"/>
          </p:cNvPicPr>
          <p:nvPr/>
        </p:nvPicPr>
        <p:blipFill>
          <a:blip r:embed="rId5"/>
          <a:stretch>
            <a:fillRect/>
          </a:stretch>
        </p:blipFill>
        <p:spPr>
          <a:xfrm>
            <a:off x="5058332" y="312668"/>
            <a:ext cx="1374572" cy="1557848"/>
          </a:xfrm>
          <a:prstGeom prst="rect">
            <a:avLst/>
          </a:prstGeom>
        </p:spPr>
      </p:pic>
      <p:pic>
        <p:nvPicPr>
          <p:cNvPr id="17" name="Picture 16">
            <a:extLst>
              <a:ext uri="{FF2B5EF4-FFF2-40B4-BE49-F238E27FC236}">
                <a16:creationId xmlns="" xmlns:a16="http://schemas.microsoft.com/office/drawing/2014/main" id="{F36B8766-0865-D34A-B79B-9038973193DE}"/>
              </a:ext>
            </a:extLst>
          </p:cNvPr>
          <p:cNvPicPr>
            <a:picLocks noChangeAspect="1"/>
          </p:cNvPicPr>
          <p:nvPr/>
        </p:nvPicPr>
        <p:blipFill>
          <a:blip r:embed="rId6"/>
          <a:stretch>
            <a:fillRect/>
          </a:stretch>
        </p:blipFill>
        <p:spPr>
          <a:xfrm>
            <a:off x="1253218" y="3466422"/>
            <a:ext cx="1781097" cy="1061534"/>
          </a:xfrm>
          <a:prstGeom prst="rect">
            <a:avLst/>
          </a:prstGeom>
        </p:spPr>
      </p:pic>
      <p:grpSp>
        <p:nvGrpSpPr>
          <p:cNvPr id="16" name="Group 15">
            <a:extLst>
              <a:ext uri="{FF2B5EF4-FFF2-40B4-BE49-F238E27FC236}">
                <a16:creationId xmlns="" xmlns:a16="http://schemas.microsoft.com/office/drawing/2014/main" id="{AD1F225C-2024-C049-8330-ECDC25CEB7D8}"/>
              </a:ext>
            </a:extLst>
          </p:cNvPr>
          <p:cNvGrpSpPr/>
          <p:nvPr/>
        </p:nvGrpSpPr>
        <p:grpSpPr>
          <a:xfrm>
            <a:off x="7234079" y="3395264"/>
            <a:ext cx="1894963" cy="1871232"/>
            <a:chOff x="7014840" y="2094129"/>
            <a:chExt cx="1729269" cy="1707613"/>
          </a:xfrm>
        </p:grpSpPr>
        <p:pic>
          <p:nvPicPr>
            <p:cNvPr id="14" name="Picture 13">
              <a:extLst>
                <a:ext uri="{FF2B5EF4-FFF2-40B4-BE49-F238E27FC236}">
                  <a16:creationId xmlns="" xmlns:a16="http://schemas.microsoft.com/office/drawing/2014/main" id="{FDA2BDD6-7E8C-B347-BF0B-C7DF8DCD4931}"/>
                </a:ext>
              </a:extLst>
            </p:cNvPr>
            <p:cNvPicPr>
              <a:picLocks noChangeAspect="1"/>
            </p:cNvPicPr>
            <p:nvPr/>
          </p:nvPicPr>
          <p:blipFill>
            <a:blip r:embed="rId7"/>
            <a:stretch>
              <a:fillRect/>
            </a:stretch>
          </p:blipFill>
          <p:spPr>
            <a:xfrm>
              <a:off x="7014840" y="2094129"/>
              <a:ext cx="1576658" cy="1576658"/>
            </a:xfrm>
            <a:prstGeom prst="rect">
              <a:avLst/>
            </a:prstGeom>
          </p:spPr>
        </p:pic>
        <p:pic>
          <p:nvPicPr>
            <p:cNvPr id="13" name="Picture 12">
              <a:extLst>
                <a:ext uri="{FF2B5EF4-FFF2-40B4-BE49-F238E27FC236}">
                  <a16:creationId xmlns="" xmlns:a16="http://schemas.microsoft.com/office/drawing/2014/main" id="{FE7432F9-58D8-294B-8CA5-7E73678F3707}"/>
                </a:ext>
              </a:extLst>
            </p:cNvPr>
            <p:cNvPicPr>
              <a:picLocks noChangeAspect="1"/>
            </p:cNvPicPr>
            <p:nvPr/>
          </p:nvPicPr>
          <p:blipFill>
            <a:blip r:embed="rId8"/>
            <a:stretch>
              <a:fillRect/>
            </a:stretch>
          </p:blipFill>
          <p:spPr>
            <a:xfrm>
              <a:off x="7014840" y="2915645"/>
              <a:ext cx="886097" cy="886097"/>
            </a:xfrm>
            <a:prstGeom prst="rect">
              <a:avLst/>
            </a:prstGeom>
          </p:spPr>
        </p:pic>
        <p:pic>
          <p:nvPicPr>
            <p:cNvPr id="15" name="Picture 14">
              <a:extLst>
                <a:ext uri="{FF2B5EF4-FFF2-40B4-BE49-F238E27FC236}">
                  <a16:creationId xmlns="" xmlns:a16="http://schemas.microsoft.com/office/drawing/2014/main" id="{5DCE86C1-57A3-0F4C-91BB-D7B4B87DA227}"/>
                </a:ext>
              </a:extLst>
            </p:cNvPr>
            <p:cNvPicPr>
              <a:picLocks noChangeAspect="1"/>
            </p:cNvPicPr>
            <p:nvPr/>
          </p:nvPicPr>
          <p:blipFill>
            <a:blip r:embed="rId9"/>
            <a:stretch>
              <a:fillRect/>
            </a:stretch>
          </p:blipFill>
          <p:spPr>
            <a:xfrm>
              <a:off x="7748326" y="2749738"/>
              <a:ext cx="995783" cy="907758"/>
            </a:xfrm>
            <a:prstGeom prst="rect">
              <a:avLst/>
            </a:prstGeom>
          </p:spPr>
        </p:pic>
      </p:grpSp>
      <p:cxnSp>
        <p:nvCxnSpPr>
          <p:cNvPr id="5" name="Straight Arrow Connector 4"/>
          <p:cNvCxnSpPr/>
          <p:nvPr/>
        </p:nvCxnSpPr>
        <p:spPr>
          <a:xfrm flipH="1" flipV="1">
            <a:off x="4613170" y="1370086"/>
            <a:ext cx="25505" cy="11428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894434" y="2464537"/>
            <a:ext cx="790107" cy="6114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804161" y="3848798"/>
            <a:ext cx="599390" cy="264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670465" y="4095597"/>
            <a:ext cx="2602" cy="1132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2425143" y="4095597"/>
            <a:ext cx="1248221" cy="10047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855073" y="3259881"/>
            <a:ext cx="1553638" cy="187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2363703" y="1411982"/>
            <a:ext cx="1381945" cy="11274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5378" y="4796376"/>
            <a:ext cx="1084315" cy="1337322"/>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893" y="1447501"/>
            <a:ext cx="1297180" cy="1328312"/>
          </a:xfrm>
          <a:prstGeom prst="rect">
            <a:avLst/>
          </a:prstGeom>
        </p:spPr>
      </p:pic>
    </p:spTree>
    <p:extLst>
      <p:ext uri="{BB962C8B-B14F-4D97-AF65-F5344CB8AC3E}">
        <p14:creationId xmlns:p14="http://schemas.microsoft.com/office/powerpoint/2010/main" val="20157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dissolve">
                                      <p:cBhvr>
                                        <p:cTn id="18" dur="500"/>
                                        <p:tgtEl>
                                          <p:spTgt spid="53"/>
                                        </p:tgtEl>
                                      </p:cBhvr>
                                    </p:animEffect>
                                  </p:childTnLst>
                                </p:cTn>
                              </p:par>
                              <p:par>
                                <p:cTn id="19" presetID="9"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500"/>
                                        <p:tgtEl>
                                          <p:spTgt spid="31"/>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dissolve">
                                      <p:cBhvr>
                                        <p:cTn id="29" dur="500"/>
                                        <p:tgtEl>
                                          <p:spTgt spid="54"/>
                                        </p:tgtEl>
                                      </p:cBhvr>
                                    </p:animEffect>
                                  </p:childTnLst>
                                </p:cTn>
                              </p:par>
                              <p:par>
                                <p:cTn id="30" presetID="9"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par>
                                <p:cTn id="36" presetID="9"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dissolve">
                                      <p:cBhvr>
                                        <p:cTn id="43" dur="500"/>
                                        <p:tgtEl>
                                          <p:spTgt spid="55"/>
                                        </p:tgtEl>
                                      </p:cBhvr>
                                    </p:animEffect>
                                  </p:childTnLst>
                                </p:cTn>
                              </p:par>
                              <p:par>
                                <p:cTn id="44" presetID="9"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dissolve">
                                      <p:cBhvr>
                                        <p:cTn id="46" dur="500"/>
                                        <p:tgtEl>
                                          <p:spTgt spid="37"/>
                                        </p:tgtEl>
                                      </p:cBhvr>
                                    </p:animEffect>
                                  </p:childTnLst>
                                </p:cTn>
                              </p:par>
                              <p:par>
                                <p:cTn id="47" presetID="9"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dissolv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dissolve">
                                      <p:cBhvr>
                                        <p:cTn id="54" dur="500"/>
                                        <p:tgtEl>
                                          <p:spTgt spid="49"/>
                                        </p:tgtEl>
                                      </p:cBhvr>
                                    </p:animEffect>
                                  </p:childTnLst>
                                </p:cTn>
                              </p:par>
                              <p:par>
                                <p:cTn id="55" presetID="9"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dissolve">
                                      <p:cBhvr>
                                        <p:cTn id="57" dur="500"/>
                                        <p:tgtEl>
                                          <p:spTgt spid="3"/>
                                        </p:tgtEl>
                                      </p:cBhvr>
                                    </p:animEffect>
                                  </p:childTnLst>
                                </p:cTn>
                              </p:par>
                              <p:par>
                                <p:cTn id="58" presetID="9" presetClass="entr" presetSubtype="0"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dissolve">
                                      <p:cBhvr>
                                        <p:cTn id="60" dur="500"/>
                                        <p:tgtEl>
                                          <p:spTgt spid="6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dissolve">
                                      <p:cBhvr>
                                        <p:cTn id="65" dur="500"/>
                                        <p:tgtEl>
                                          <p:spTgt spid="43"/>
                                        </p:tgtEl>
                                      </p:cBhvr>
                                    </p:animEffect>
                                  </p:childTnLst>
                                </p:cTn>
                              </p:par>
                              <p:par>
                                <p:cTn id="66" presetID="9"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dissolve">
                                      <p:cBhvr>
                                        <p:cTn id="68" dur="500"/>
                                        <p:tgtEl>
                                          <p:spTgt spid="17"/>
                                        </p:tgtEl>
                                      </p:cBhvr>
                                    </p:animEffect>
                                  </p:childTnLst>
                                </p:cTn>
                              </p:par>
                              <p:par>
                                <p:cTn id="69" presetID="9"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dissolv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dissolve">
                                      <p:cBhvr>
                                        <p:cTn id="76" dur="500"/>
                                        <p:tgtEl>
                                          <p:spTgt spid="68"/>
                                        </p:tgtEl>
                                      </p:cBhvr>
                                    </p:animEffect>
                                  </p:childTnLst>
                                </p:cTn>
                              </p:par>
                              <p:par>
                                <p:cTn id="77" presetID="9"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dissolve">
                                      <p:cBhvr>
                                        <p:cTn id="79" dur="500"/>
                                        <p:tgtEl>
                                          <p:spTgt spid="8"/>
                                        </p:tgtEl>
                                      </p:cBhvr>
                                    </p:animEffect>
                                  </p:childTnLst>
                                </p:cTn>
                              </p:par>
                              <p:par>
                                <p:cTn id="80" presetID="9" presetClass="entr" presetSubtype="0" fill="hold"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dissolv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mage result for cold packs in spor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8619">
            <a:off x="655839" y="381001"/>
            <a:ext cx="6010275" cy="6010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5539189" y="2761285"/>
            <a:ext cx="3565525" cy="1485900"/>
          </a:xfrm>
          <a:noFill/>
        </p:spPr>
        <p:txBody>
          <a:bodyPr anchor="t">
            <a:normAutofit fontScale="90000"/>
          </a:bodyPr>
          <a:lstStyle/>
          <a:p>
            <a:pPr algn="ctr"/>
            <a:r>
              <a:rPr lang="en-US" sz="5400" dirty="0">
                <a:latin typeface="Futura Medium" panose="020B0602020204020303" pitchFamily="34" charset="-79"/>
                <a:cs typeface="Futura Medium" panose="020B0602020204020303" pitchFamily="34" charset="-79"/>
              </a:rPr>
              <a:t>Instant Ice </a:t>
            </a:r>
            <a:r>
              <a:rPr lang="en-US" sz="5400" dirty="0" smtClean="0">
                <a:latin typeface="Futura Medium" panose="020B0602020204020303" pitchFamily="34" charset="-79"/>
                <a:cs typeface="Futura Medium" panose="020B0602020204020303" pitchFamily="34" charset="-79"/>
              </a:rPr>
              <a:t>Packs</a:t>
            </a:r>
            <a:r>
              <a:rPr lang="en-US" sz="5400" dirty="0"/>
              <a:t/>
            </a:r>
            <a:br>
              <a:rPr lang="en-US" sz="5400" dirty="0"/>
            </a:br>
            <a:endParaRPr lang="en-US" sz="54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92352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318425" y="1170665"/>
            <a:ext cx="5452400" cy="1485900"/>
          </a:xfrm>
        </p:spPr>
        <p:txBody>
          <a:bodyPr anchor="t">
            <a:normAutofit fontScale="90000"/>
          </a:bodyPr>
          <a:lstStyle/>
          <a:p>
            <a:pPr algn="ctr"/>
            <a:r>
              <a:rPr lang="en-US" sz="5400" dirty="0">
                <a:latin typeface="Futura Medium" panose="020B0602020204020303" pitchFamily="34" charset="-79"/>
                <a:cs typeface="Futura Medium" panose="020B0602020204020303" pitchFamily="34" charset="-79"/>
              </a:rPr>
              <a:t>Rechargeable Lithium-ion batteries</a:t>
            </a:r>
          </a:p>
        </p:txBody>
      </p:sp>
      <p:grpSp>
        <p:nvGrpSpPr>
          <p:cNvPr id="14" name="Group 13">
            <a:extLst>
              <a:ext uri="{FF2B5EF4-FFF2-40B4-BE49-F238E27FC236}">
                <a16:creationId xmlns="" xmlns:a16="http://schemas.microsoft.com/office/drawing/2014/main" id="{2BDC8A16-1392-8643-BD06-5005E02AEAD8}"/>
              </a:ext>
            </a:extLst>
          </p:cNvPr>
          <p:cNvGrpSpPr/>
          <p:nvPr/>
        </p:nvGrpSpPr>
        <p:grpSpPr>
          <a:xfrm>
            <a:off x="4377400" y="137015"/>
            <a:ext cx="4176049" cy="7660208"/>
            <a:chOff x="3047759" y="1646816"/>
            <a:chExt cx="2840936" cy="5211184"/>
          </a:xfrm>
        </p:grpSpPr>
        <p:pic>
          <p:nvPicPr>
            <p:cNvPr id="8" name="Picture 7">
              <a:extLst>
                <a:ext uri="{FF2B5EF4-FFF2-40B4-BE49-F238E27FC236}">
                  <a16:creationId xmlns="" xmlns:a16="http://schemas.microsoft.com/office/drawing/2014/main" id="{264082BA-89FC-3D43-81C7-DDAFE8ECC561}"/>
                </a:ext>
              </a:extLst>
            </p:cNvPr>
            <p:cNvPicPr>
              <a:picLocks noChangeAspect="1"/>
            </p:cNvPicPr>
            <p:nvPr/>
          </p:nvPicPr>
          <p:blipFill>
            <a:blip r:embed="rId2"/>
            <a:stretch>
              <a:fillRect/>
            </a:stretch>
          </p:blipFill>
          <p:spPr>
            <a:xfrm>
              <a:off x="3047759" y="1646816"/>
              <a:ext cx="2840936" cy="5211184"/>
            </a:xfrm>
            <a:prstGeom prst="rect">
              <a:avLst/>
            </a:prstGeom>
          </p:spPr>
        </p:pic>
        <p:pic>
          <p:nvPicPr>
            <p:cNvPr id="13" name="Content Placeholder 5">
              <a:extLst>
                <a:ext uri="{FF2B5EF4-FFF2-40B4-BE49-F238E27FC236}">
                  <a16:creationId xmlns="" xmlns:a16="http://schemas.microsoft.com/office/drawing/2014/main" id="{F9A378A6-FEA3-B141-96A9-7A90A565140C}"/>
                </a:ext>
              </a:extLst>
            </p:cNvPr>
            <p:cNvPicPr>
              <a:picLocks noChangeAspect="1"/>
            </p:cNvPicPr>
            <p:nvPr/>
          </p:nvPicPr>
          <p:blipFill>
            <a:blip r:embed="rId3"/>
            <a:stretch>
              <a:fillRect/>
            </a:stretch>
          </p:blipFill>
          <p:spPr>
            <a:xfrm>
              <a:off x="3700834" y="3268548"/>
              <a:ext cx="1534786" cy="1152086"/>
            </a:xfrm>
            <a:prstGeom prst="rect">
              <a:avLst/>
            </a:prstGeom>
          </p:spPr>
        </p:pic>
      </p:grpSp>
    </p:spTree>
    <p:extLst>
      <p:ext uri="{BB962C8B-B14F-4D97-AF65-F5344CB8AC3E}">
        <p14:creationId xmlns:p14="http://schemas.microsoft.com/office/powerpoint/2010/main" val="1308844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1028700" y="264428"/>
            <a:ext cx="7200900" cy="1485900"/>
          </a:xfrm>
        </p:spPr>
        <p:txBody>
          <a:bodyPr anchor="t">
            <a:normAutofit fontScale="90000"/>
          </a:bodyPr>
          <a:lstStyle/>
          <a:p>
            <a:pPr algn="ctr"/>
            <a:r>
              <a:rPr lang="en-US" sz="5400" dirty="0">
                <a:latin typeface="Futura Medium" panose="020B0602020204020303" pitchFamily="34" charset="-79"/>
                <a:cs typeface="Futura Medium" panose="020B0602020204020303" pitchFamily="34" charset="-79"/>
              </a:rPr>
              <a:t>Glycerin as an ingredient</a:t>
            </a:r>
          </a:p>
        </p:txBody>
      </p:sp>
      <p:pic>
        <p:nvPicPr>
          <p:cNvPr id="3" name="Picture 2">
            <a:extLst>
              <a:ext uri="{FF2B5EF4-FFF2-40B4-BE49-F238E27FC236}">
                <a16:creationId xmlns="" xmlns:a16="http://schemas.microsoft.com/office/drawing/2014/main" id="{1115FBE6-130E-F049-960B-534A2E1551D0}"/>
              </a:ext>
            </a:extLst>
          </p:cNvPr>
          <p:cNvPicPr>
            <a:picLocks noChangeAspect="1"/>
          </p:cNvPicPr>
          <p:nvPr/>
        </p:nvPicPr>
        <p:blipFill rotWithShape="1">
          <a:blip r:embed="rId3">
            <a:clrChange>
              <a:clrFrom>
                <a:srgbClr val="FFFFFF"/>
              </a:clrFrom>
              <a:clrTo>
                <a:srgbClr val="FFFFFF">
                  <a:alpha val="0"/>
                </a:srgbClr>
              </a:clrTo>
            </a:clrChange>
          </a:blip>
          <a:srcRect l="28104" t="1" r="27570" b="-1"/>
          <a:stretch/>
        </p:blipFill>
        <p:spPr>
          <a:xfrm>
            <a:off x="3731857" y="1848307"/>
            <a:ext cx="1921397" cy="4334719"/>
          </a:xfrm>
          <a:prstGeom prst="rect">
            <a:avLst/>
          </a:prstGeom>
        </p:spPr>
      </p:pic>
      <p:pic>
        <p:nvPicPr>
          <p:cNvPr id="7" name="Picture 6">
            <a:extLst>
              <a:ext uri="{FF2B5EF4-FFF2-40B4-BE49-F238E27FC236}">
                <a16:creationId xmlns="" xmlns:a16="http://schemas.microsoft.com/office/drawing/2014/main" id="{4B3B63B6-CCB9-1642-87F1-A596C1C40EA0}"/>
              </a:ext>
            </a:extLst>
          </p:cNvPr>
          <p:cNvPicPr>
            <a:picLocks noChangeAspect="1"/>
          </p:cNvPicPr>
          <p:nvPr/>
        </p:nvPicPr>
        <p:blipFill>
          <a:blip r:embed="rId4"/>
          <a:stretch>
            <a:fillRect/>
          </a:stretch>
        </p:blipFill>
        <p:spPr>
          <a:xfrm>
            <a:off x="-641686" y="2975030"/>
            <a:ext cx="3598568" cy="2034905"/>
          </a:xfrm>
          <a:prstGeom prst="rect">
            <a:avLst/>
          </a:prstGeom>
          <a:noFill/>
        </p:spPr>
      </p:pic>
      <p:pic>
        <p:nvPicPr>
          <p:cNvPr id="9" name="Picture 8">
            <a:extLst>
              <a:ext uri="{FF2B5EF4-FFF2-40B4-BE49-F238E27FC236}">
                <a16:creationId xmlns="" xmlns:a16="http://schemas.microsoft.com/office/drawing/2014/main" id="{914273D7-EA8E-7D42-AD28-B5F53DB0EEE3}"/>
              </a:ext>
            </a:extLst>
          </p:cNvPr>
          <p:cNvPicPr>
            <a:picLocks noChangeAspect="1"/>
          </p:cNvPicPr>
          <p:nvPr/>
        </p:nvPicPr>
        <p:blipFill>
          <a:blip r:embed="rId5"/>
          <a:stretch>
            <a:fillRect/>
          </a:stretch>
        </p:blipFill>
        <p:spPr>
          <a:xfrm>
            <a:off x="6428229" y="224206"/>
            <a:ext cx="2260600" cy="2540000"/>
          </a:xfrm>
          <a:prstGeom prst="rect">
            <a:avLst/>
          </a:prstGeom>
        </p:spPr>
      </p:pic>
      <p:pic>
        <p:nvPicPr>
          <p:cNvPr id="10" name="Picture 9">
            <a:extLst>
              <a:ext uri="{FF2B5EF4-FFF2-40B4-BE49-F238E27FC236}">
                <a16:creationId xmlns="" xmlns:a16="http://schemas.microsoft.com/office/drawing/2014/main" id="{A355270F-7489-1B4E-996B-E69DBB3804F2}"/>
              </a:ext>
            </a:extLst>
          </p:cNvPr>
          <p:cNvPicPr>
            <a:picLocks noChangeAspect="1"/>
          </p:cNvPicPr>
          <p:nvPr/>
        </p:nvPicPr>
        <p:blipFill rotWithShape="1">
          <a:blip r:embed="rId6"/>
          <a:srcRect t="3266" r="5149" b="3307"/>
          <a:stretch/>
        </p:blipFill>
        <p:spPr>
          <a:xfrm>
            <a:off x="1530437" y="1151586"/>
            <a:ext cx="973648" cy="2128839"/>
          </a:xfrm>
          <a:prstGeom prst="rect">
            <a:avLst/>
          </a:prstGeom>
        </p:spPr>
      </p:pic>
      <p:pic>
        <p:nvPicPr>
          <p:cNvPr id="11" name="Picture 10">
            <a:extLst>
              <a:ext uri="{FF2B5EF4-FFF2-40B4-BE49-F238E27FC236}">
                <a16:creationId xmlns="" xmlns:a16="http://schemas.microsoft.com/office/drawing/2014/main" id="{5EC266C3-86C4-7B42-9C70-60266428C22E}"/>
              </a:ext>
            </a:extLst>
          </p:cNvPr>
          <p:cNvPicPr>
            <a:picLocks noChangeAspect="1"/>
          </p:cNvPicPr>
          <p:nvPr/>
        </p:nvPicPr>
        <p:blipFill rotWithShape="1">
          <a:blip r:embed="rId7"/>
          <a:srcRect b="30563"/>
          <a:stretch/>
        </p:blipFill>
        <p:spPr>
          <a:xfrm>
            <a:off x="5489708" y="4638582"/>
            <a:ext cx="3128621" cy="1980383"/>
          </a:xfrm>
          <a:prstGeom prst="rect">
            <a:avLst/>
          </a:prstGeom>
        </p:spPr>
      </p:pic>
      <p:pic>
        <p:nvPicPr>
          <p:cNvPr id="15" name="Picture 14">
            <a:extLst>
              <a:ext uri="{FF2B5EF4-FFF2-40B4-BE49-F238E27FC236}">
                <a16:creationId xmlns="" xmlns:a16="http://schemas.microsoft.com/office/drawing/2014/main" id="{400D6FD8-ACED-8046-88FA-51B6939D3EF7}"/>
              </a:ext>
            </a:extLst>
          </p:cNvPr>
          <p:cNvPicPr>
            <a:picLocks noChangeAspect="1"/>
          </p:cNvPicPr>
          <p:nvPr/>
        </p:nvPicPr>
        <p:blipFill>
          <a:blip r:embed="rId8"/>
          <a:stretch>
            <a:fillRect/>
          </a:stretch>
        </p:blipFill>
        <p:spPr>
          <a:xfrm>
            <a:off x="1759518" y="4486242"/>
            <a:ext cx="1329300" cy="2207324"/>
          </a:xfrm>
          <a:prstGeom prst="rect">
            <a:avLst/>
          </a:prstGeom>
        </p:spPr>
      </p:pic>
      <p:pic>
        <p:nvPicPr>
          <p:cNvPr id="16" name="Picture 15">
            <a:extLst>
              <a:ext uri="{FF2B5EF4-FFF2-40B4-BE49-F238E27FC236}">
                <a16:creationId xmlns="" xmlns:a16="http://schemas.microsoft.com/office/drawing/2014/main" id="{55A18569-D867-B441-9763-B2ACD0042487}"/>
              </a:ext>
            </a:extLst>
          </p:cNvPr>
          <p:cNvPicPr>
            <a:picLocks noChangeAspect="1"/>
          </p:cNvPicPr>
          <p:nvPr/>
        </p:nvPicPr>
        <p:blipFill>
          <a:blip r:embed="rId9"/>
          <a:stretch>
            <a:fillRect/>
          </a:stretch>
        </p:blipFill>
        <p:spPr>
          <a:xfrm>
            <a:off x="5918987" y="2656677"/>
            <a:ext cx="2135157" cy="2135157"/>
          </a:xfrm>
          <a:prstGeom prst="rect">
            <a:avLst/>
          </a:prstGeom>
        </p:spPr>
      </p:pic>
      <p:pic>
        <p:nvPicPr>
          <p:cNvPr id="18" name="Picture 17">
            <a:extLst>
              <a:ext uri="{FF2B5EF4-FFF2-40B4-BE49-F238E27FC236}">
                <a16:creationId xmlns="" xmlns:a16="http://schemas.microsoft.com/office/drawing/2014/main" id="{68FAF48F-0925-304A-BC80-8E9B9CAC4BD7}"/>
              </a:ext>
            </a:extLst>
          </p:cNvPr>
          <p:cNvPicPr>
            <a:picLocks noChangeAspect="1"/>
          </p:cNvPicPr>
          <p:nvPr/>
        </p:nvPicPr>
        <p:blipFill>
          <a:blip r:embed="rId10"/>
          <a:stretch>
            <a:fillRect/>
          </a:stretch>
        </p:blipFill>
        <p:spPr>
          <a:xfrm>
            <a:off x="7378652" y="4164413"/>
            <a:ext cx="1271038" cy="1271038"/>
          </a:xfrm>
          <a:prstGeom prst="rect">
            <a:avLst/>
          </a:prstGeom>
        </p:spPr>
      </p:pic>
      <p:cxnSp>
        <p:nvCxnSpPr>
          <p:cNvPr id="24" name="Straight Arrow Connector 23">
            <a:extLst>
              <a:ext uri="{FF2B5EF4-FFF2-40B4-BE49-F238E27FC236}">
                <a16:creationId xmlns="" xmlns:a16="http://schemas.microsoft.com/office/drawing/2014/main" id="{549521ED-A800-144D-BD8D-2F6E1329EC56}"/>
              </a:ext>
            </a:extLst>
          </p:cNvPr>
          <p:cNvCxnSpPr>
            <a:cxnSpLocks/>
          </p:cNvCxnSpPr>
          <p:nvPr/>
        </p:nvCxnSpPr>
        <p:spPr>
          <a:xfrm flipV="1">
            <a:off x="6026639" y="2164219"/>
            <a:ext cx="976442" cy="6049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25CD4491-E311-154E-B809-6BF236E30CEF}"/>
              </a:ext>
            </a:extLst>
          </p:cNvPr>
          <p:cNvCxnSpPr>
            <a:cxnSpLocks/>
          </p:cNvCxnSpPr>
          <p:nvPr/>
        </p:nvCxnSpPr>
        <p:spPr>
          <a:xfrm>
            <a:off x="6304888" y="5267110"/>
            <a:ext cx="629625" cy="4975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574784" y="1816363"/>
            <a:ext cx="1535949" cy="10378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42627" y="3683215"/>
            <a:ext cx="599390" cy="264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95248" y="5107914"/>
            <a:ext cx="576773" cy="3965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936088" y="4638582"/>
            <a:ext cx="754357" cy="4693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068105" y="3770000"/>
            <a:ext cx="1553638" cy="187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602161" y="2216007"/>
            <a:ext cx="1247225" cy="7289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88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557112" y="1069402"/>
            <a:ext cx="7993122" cy="1028865"/>
          </a:xfrm>
        </p:spPr>
        <p:txBody>
          <a:bodyPr anchor="t">
            <a:noAutofit/>
          </a:bodyPr>
          <a:lstStyle/>
          <a:p>
            <a:pPr algn="ctr"/>
            <a:r>
              <a:rPr lang="en-US" sz="3200">
                <a:latin typeface="Futura Medium" panose="020B0602020204020303" pitchFamily="34" charset="-79"/>
                <a:cs typeface="Futura Medium" panose="020B0602020204020303" pitchFamily="34" charset="-79"/>
              </a:rPr>
              <a:t>Which </a:t>
            </a:r>
            <a:r>
              <a:rPr lang="en-US" sz="3200" smtClean="0">
                <a:latin typeface="Futura Medium" panose="020B0602020204020303" pitchFamily="34" charset="-79"/>
                <a:cs typeface="Futura Medium" panose="020B0602020204020303" pitchFamily="34" charset="-79"/>
              </a:rPr>
              <a:t>chemistry topic(s</a:t>
            </a:r>
            <a:r>
              <a:rPr lang="en-US" sz="3200" dirty="0">
                <a:latin typeface="Futura Medium" panose="020B0602020204020303" pitchFamily="34" charset="-79"/>
                <a:cs typeface="Futura Medium" panose="020B0602020204020303" pitchFamily="34" charset="-79"/>
              </a:rPr>
              <a:t>) do you think would help you explain </a:t>
            </a:r>
            <a:r>
              <a:rPr lang="en-US" sz="3200" dirty="0" smtClean="0">
                <a:latin typeface="Futura Medium" panose="020B0602020204020303" pitchFamily="34" charset="-79"/>
                <a:cs typeface="Futura Medium" panose="020B0602020204020303" pitchFamily="34" charset="-79"/>
              </a:rPr>
              <a:t>these phenomena, </a:t>
            </a:r>
            <a:r>
              <a:rPr lang="en-US" sz="3200" dirty="0">
                <a:latin typeface="Futura Medium" panose="020B0602020204020303" pitchFamily="34" charset="-79"/>
                <a:cs typeface="Futura Medium" panose="020B0602020204020303" pitchFamily="34" charset="-79"/>
              </a:rPr>
              <a:t>and why?</a:t>
            </a:r>
          </a:p>
        </p:txBody>
      </p:sp>
      <p:sp>
        <p:nvSpPr>
          <p:cNvPr id="12" name="Content Placeholder 11">
            <a:extLst>
              <a:ext uri="{FF2B5EF4-FFF2-40B4-BE49-F238E27FC236}">
                <a16:creationId xmlns="" xmlns:a16="http://schemas.microsoft.com/office/drawing/2014/main" id="{E73C309E-4942-EA42-BD7C-5C6554771A72}"/>
              </a:ext>
            </a:extLst>
          </p:cNvPr>
          <p:cNvSpPr>
            <a:spLocks noGrp="1"/>
          </p:cNvSpPr>
          <p:nvPr>
            <p:ph idx="1"/>
          </p:nvPr>
        </p:nvSpPr>
        <p:spPr>
          <a:xfrm>
            <a:off x="220822" y="286891"/>
            <a:ext cx="8749557" cy="835854"/>
          </a:xfrm>
        </p:spPr>
        <p:txBody>
          <a:bodyPr>
            <a:normAutofit lnSpcReduction="10000"/>
          </a:bodyPr>
          <a:lstStyle/>
          <a:p>
            <a:pPr marL="0" indent="0" algn="ctr">
              <a:buNone/>
            </a:pPr>
            <a:r>
              <a:rPr lang="en-US" dirty="0"/>
              <a:t>Choose one phenomenon to discuss with your partner.</a:t>
            </a:r>
          </a:p>
        </p:txBody>
      </p:sp>
      <p:pic>
        <p:nvPicPr>
          <p:cNvPr id="10" name="Picture 2" descr="mage result for cold packs in spor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16368"/>
            <a:ext cx="3810001" cy="381000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2BDC8A16-1392-8643-BD06-5005E02AEAD8}"/>
              </a:ext>
            </a:extLst>
          </p:cNvPr>
          <p:cNvGrpSpPr/>
          <p:nvPr/>
        </p:nvGrpSpPr>
        <p:grpSpPr>
          <a:xfrm>
            <a:off x="3437974" y="2461985"/>
            <a:ext cx="2896851" cy="5592229"/>
            <a:chOff x="3047759" y="1646816"/>
            <a:chExt cx="2840936" cy="5211184"/>
          </a:xfrm>
        </p:grpSpPr>
        <p:pic>
          <p:nvPicPr>
            <p:cNvPr id="8" name="Picture 7">
              <a:extLst>
                <a:ext uri="{FF2B5EF4-FFF2-40B4-BE49-F238E27FC236}">
                  <a16:creationId xmlns="" xmlns:a16="http://schemas.microsoft.com/office/drawing/2014/main" id="{264082BA-89FC-3D43-81C7-DDAFE8ECC561}"/>
                </a:ext>
              </a:extLst>
            </p:cNvPr>
            <p:cNvPicPr>
              <a:picLocks noChangeAspect="1"/>
            </p:cNvPicPr>
            <p:nvPr/>
          </p:nvPicPr>
          <p:blipFill>
            <a:blip r:embed="rId5"/>
            <a:stretch>
              <a:fillRect/>
            </a:stretch>
          </p:blipFill>
          <p:spPr>
            <a:xfrm>
              <a:off x="3047759" y="1646816"/>
              <a:ext cx="2840936" cy="5211184"/>
            </a:xfrm>
            <a:prstGeom prst="rect">
              <a:avLst/>
            </a:prstGeom>
          </p:spPr>
        </p:pic>
        <p:pic>
          <p:nvPicPr>
            <p:cNvPr id="13" name="Content Placeholder 5">
              <a:extLst>
                <a:ext uri="{FF2B5EF4-FFF2-40B4-BE49-F238E27FC236}">
                  <a16:creationId xmlns="" xmlns:a16="http://schemas.microsoft.com/office/drawing/2014/main" id="{F9A378A6-FEA3-B141-96A9-7A90A565140C}"/>
                </a:ext>
              </a:extLst>
            </p:cNvPr>
            <p:cNvPicPr>
              <a:picLocks noChangeAspect="1"/>
            </p:cNvPicPr>
            <p:nvPr/>
          </p:nvPicPr>
          <p:blipFill>
            <a:blip r:embed="rId6"/>
            <a:stretch>
              <a:fillRect/>
            </a:stretch>
          </p:blipFill>
          <p:spPr>
            <a:xfrm>
              <a:off x="3700834" y="3268548"/>
              <a:ext cx="1534786" cy="1152086"/>
            </a:xfrm>
            <a:prstGeom prst="rect">
              <a:avLst/>
            </a:prstGeom>
          </p:spPr>
        </p:pic>
      </p:grpSp>
      <p:pic>
        <p:nvPicPr>
          <p:cNvPr id="9" name="Picture 8">
            <a:extLst>
              <a:ext uri="{FF2B5EF4-FFF2-40B4-BE49-F238E27FC236}">
                <a16:creationId xmlns="" xmlns:a16="http://schemas.microsoft.com/office/drawing/2014/main" id="{EC176307-3267-A74C-80CE-3DF65AED7A6D}"/>
              </a:ext>
            </a:extLst>
          </p:cNvPr>
          <p:cNvPicPr>
            <a:picLocks noChangeAspect="1"/>
          </p:cNvPicPr>
          <p:nvPr/>
        </p:nvPicPr>
        <p:blipFill rotWithShape="1">
          <a:blip r:embed="rId7">
            <a:clrChange>
              <a:clrFrom>
                <a:srgbClr val="FFFFFF"/>
              </a:clrFrom>
              <a:clrTo>
                <a:srgbClr val="FFFFFF">
                  <a:alpha val="0"/>
                </a:srgbClr>
              </a:clrTo>
            </a:clrChange>
          </a:blip>
          <a:srcRect l="28104" t="1" r="27570" b="-1"/>
          <a:stretch/>
        </p:blipFill>
        <p:spPr>
          <a:xfrm>
            <a:off x="6558735" y="2354010"/>
            <a:ext cx="1921397" cy="4334719"/>
          </a:xfrm>
          <a:prstGeom prst="rect">
            <a:avLst/>
          </a:prstGeom>
        </p:spPr>
      </p:pic>
    </p:spTree>
    <p:extLst>
      <p:ext uri="{BB962C8B-B14F-4D97-AF65-F5344CB8AC3E}">
        <p14:creationId xmlns:p14="http://schemas.microsoft.com/office/powerpoint/2010/main" val="3921443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444370D1-244B-D04E-BDCB-801DFCB31D73}"/>
              </a:ext>
            </a:extLst>
          </p:cNvPr>
          <p:cNvPicPr>
            <a:picLocks noChangeAspect="1"/>
          </p:cNvPicPr>
          <p:nvPr/>
        </p:nvPicPr>
        <p:blipFill rotWithShape="1">
          <a:blip r:embed="rId3"/>
          <a:srcRect r="6281"/>
          <a:stretch/>
        </p:blipFill>
        <p:spPr>
          <a:xfrm>
            <a:off x="6684541" y="1075532"/>
            <a:ext cx="1962150" cy="2040306"/>
          </a:xfrm>
          <a:prstGeom prst="rect">
            <a:avLst/>
          </a:prstGeom>
        </p:spPr>
      </p:pic>
      <p:grpSp>
        <p:nvGrpSpPr>
          <p:cNvPr id="19" name="Group 18"/>
          <p:cNvGrpSpPr/>
          <p:nvPr/>
        </p:nvGrpSpPr>
        <p:grpSpPr>
          <a:xfrm>
            <a:off x="3563625" y="2663712"/>
            <a:ext cx="2175895" cy="1324182"/>
            <a:chOff x="3384584" y="2555424"/>
            <a:chExt cx="2175895" cy="1324182"/>
          </a:xfrm>
        </p:grpSpPr>
        <p:sp>
          <p:nvSpPr>
            <p:cNvPr id="20" name="Rounded Rectangle 19"/>
            <p:cNvSpPr/>
            <p:nvPr/>
          </p:nvSpPr>
          <p:spPr>
            <a:xfrm>
              <a:off x="3384584" y="2555424"/>
              <a:ext cx="2175895" cy="1324182"/>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Rounded Rectangle 4"/>
            <p:cNvSpPr/>
            <p:nvPr/>
          </p:nvSpPr>
          <p:spPr>
            <a:xfrm>
              <a:off x="3449225" y="2620065"/>
              <a:ext cx="2046613" cy="1194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kern="1200" dirty="0" smtClean="0">
                  <a:latin typeface="Futura Medium" charset="0"/>
                  <a:ea typeface="Futura Medium" charset="0"/>
                  <a:cs typeface="Futura Medium" charset="0"/>
                </a:rPr>
                <a:t>Topics </a:t>
              </a:r>
              <a:r>
                <a:rPr lang="en-US" sz="3200" kern="1200" dirty="0">
                  <a:latin typeface="Futura Medium" charset="0"/>
                  <a:ea typeface="Futura Medium" charset="0"/>
                  <a:cs typeface="Futura Medium" charset="0"/>
                </a:rPr>
                <a:t>in Chemistry</a:t>
              </a:r>
            </a:p>
          </p:txBody>
        </p:sp>
      </p:grpSp>
      <p:grpSp>
        <p:nvGrpSpPr>
          <p:cNvPr id="28" name="Group 27"/>
          <p:cNvGrpSpPr/>
          <p:nvPr/>
        </p:nvGrpSpPr>
        <p:grpSpPr>
          <a:xfrm>
            <a:off x="3745648" y="407004"/>
            <a:ext cx="1570450" cy="1048041"/>
            <a:chOff x="4295611" y="243337"/>
            <a:chExt cx="2879329" cy="1188724"/>
          </a:xfrm>
        </p:grpSpPr>
        <p:sp>
          <p:nvSpPr>
            <p:cNvPr id="29" name="Rounded Rectangle 28"/>
            <p:cNvSpPr/>
            <p:nvPr/>
          </p:nvSpPr>
          <p:spPr>
            <a:xfrm>
              <a:off x="4295611" y="243337"/>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ounded Rectangle 4"/>
            <p:cNvSpPr/>
            <p:nvPr/>
          </p:nvSpPr>
          <p:spPr>
            <a:xfrm>
              <a:off x="4456353" y="266451"/>
              <a:ext cx="2718587"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Atomic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Structure</a:t>
              </a:r>
              <a:endParaRPr lang="en-US" sz="2400" kern="1200" dirty="0">
                <a:latin typeface="Futura Medium" charset="0"/>
                <a:ea typeface="Futura Medium" charset="0"/>
                <a:cs typeface="Futura Medium" charset="0"/>
              </a:endParaRPr>
            </a:p>
          </p:txBody>
        </p:sp>
      </p:grpSp>
      <p:grpSp>
        <p:nvGrpSpPr>
          <p:cNvPr id="31" name="Group 30"/>
          <p:cNvGrpSpPr/>
          <p:nvPr/>
        </p:nvGrpSpPr>
        <p:grpSpPr>
          <a:xfrm>
            <a:off x="6026027" y="1884878"/>
            <a:ext cx="1679698" cy="628026"/>
            <a:chOff x="5815417" y="1145976"/>
            <a:chExt cx="2834644" cy="1188724"/>
          </a:xfrm>
        </p:grpSpPr>
        <p:sp>
          <p:nvSpPr>
            <p:cNvPr id="32" name="Rounded Rectangle 31"/>
            <p:cNvSpPr/>
            <p:nvPr/>
          </p:nvSpPr>
          <p:spPr>
            <a:xfrm>
              <a:off x="5815417" y="1145976"/>
              <a:ext cx="2834644" cy="1188724"/>
            </a:xfrm>
            <a:prstGeom prst="roundRect">
              <a:avLst/>
            </a:prstGeom>
            <a:solidFill>
              <a:schemeClr val="accent3">
                <a:hueOff val="0"/>
                <a:satOff val="0"/>
                <a:lumOff val="0"/>
                <a:alpha val="67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3" name="Rounded Rectangle 4"/>
            <p:cNvSpPr/>
            <p:nvPr/>
          </p:nvSpPr>
          <p:spPr>
            <a:xfrm>
              <a:off x="5873446" y="1204005"/>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n-US" sz="2400" kern="1200" dirty="0">
                  <a:latin typeface="Futura Medium" charset="0"/>
                  <a:ea typeface="Futura Medium" charset="0"/>
                  <a:cs typeface="Futura Medium" charset="0"/>
                </a:rPr>
                <a:t>Reactions</a:t>
              </a:r>
            </a:p>
          </p:txBody>
        </p:sp>
      </p:grpSp>
      <p:sp>
        <p:nvSpPr>
          <p:cNvPr id="35" name="Rounded Rectangle 34"/>
          <p:cNvSpPr/>
          <p:nvPr/>
        </p:nvSpPr>
        <p:spPr>
          <a:xfrm>
            <a:off x="6319111" y="3803802"/>
            <a:ext cx="1812169" cy="911672"/>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6" name="Rounded Rectangle 4"/>
          <p:cNvSpPr/>
          <p:nvPr/>
        </p:nvSpPr>
        <p:spPr>
          <a:xfrm>
            <a:off x="6421392" y="3933199"/>
            <a:ext cx="1649365" cy="57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dirty="0">
                <a:latin typeface="Futura Medium" charset="0"/>
                <a:ea typeface="Futura Medium" charset="0"/>
                <a:cs typeface="Futura Medium" charset="0"/>
              </a:rPr>
              <a:t>Acids </a:t>
            </a:r>
            <a:r>
              <a:rPr lang="en-US" sz="2400" kern="1200" dirty="0" smtClean="0">
                <a:latin typeface="Futura Medium" charset="0"/>
                <a:ea typeface="Futura Medium" charset="0"/>
                <a:cs typeface="Futura Medium" charset="0"/>
              </a:rPr>
              <a:t>and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Bases</a:t>
            </a:r>
            <a:endParaRPr lang="en-US" sz="2400" kern="1200" dirty="0">
              <a:latin typeface="Futura Medium" charset="0"/>
              <a:ea typeface="Futura Medium" charset="0"/>
              <a:cs typeface="Futura Medium" charset="0"/>
            </a:endParaRPr>
          </a:p>
        </p:txBody>
      </p:sp>
      <p:grpSp>
        <p:nvGrpSpPr>
          <p:cNvPr id="37" name="Group 36"/>
          <p:cNvGrpSpPr/>
          <p:nvPr/>
        </p:nvGrpSpPr>
        <p:grpSpPr>
          <a:xfrm>
            <a:off x="3925372" y="5146739"/>
            <a:ext cx="1942027" cy="1090460"/>
            <a:chOff x="5128278" y="3226245"/>
            <a:chExt cx="2834644" cy="1188724"/>
          </a:xfrm>
        </p:grpSpPr>
        <p:sp>
          <p:nvSpPr>
            <p:cNvPr id="38" name="Rounded Rectangle 37"/>
            <p:cNvSpPr/>
            <p:nvPr/>
          </p:nvSpPr>
          <p:spPr>
            <a:xfrm>
              <a:off x="5128278" y="3226245"/>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 name="Rounded Rectangle 4"/>
            <p:cNvSpPr/>
            <p:nvPr/>
          </p:nvSpPr>
          <p:spPr>
            <a:xfrm>
              <a:off x="5206188" y="3314437"/>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defTabSz="1066800">
                <a:lnSpc>
                  <a:spcPct val="90000"/>
                </a:lnSpc>
                <a:spcBef>
                  <a:spcPct val="0"/>
                </a:spcBef>
                <a:spcAft>
                  <a:spcPct val="35000"/>
                </a:spcAft>
              </a:pPr>
              <a:r>
                <a:rPr lang="en-US" sz="2400" kern="1200" dirty="0">
                  <a:latin typeface="Futura Medium" charset="0"/>
                  <a:ea typeface="Futura Medium" charset="0"/>
                  <a:cs typeface="Futura Medium" charset="0"/>
                </a:rPr>
                <a:t>Heat and </a:t>
              </a:r>
              <a:endParaRPr lang="en-US" sz="2400" kern="1200" dirty="0" smtClean="0">
                <a:latin typeface="Futura Medium" charset="0"/>
                <a:ea typeface="Futura Medium" charset="0"/>
                <a:cs typeface="Futura Medium" charset="0"/>
              </a:endParaRPr>
            </a:p>
            <a:p>
              <a:pPr lvl="0" defTabSz="1066800">
                <a:lnSpc>
                  <a:spcPct val="90000"/>
                </a:lnSpc>
                <a:spcBef>
                  <a:spcPct val="0"/>
                </a:spcBef>
                <a:spcAft>
                  <a:spcPct val="35000"/>
                </a:spcAft>
              </a:pPr>
              <a:r>
                <a:rPr lang="en-US" sz="2400" kern="1200" dirty="0" smtClean="0">
                  <a:latin typeface="Futura Medium" charset="0"/>
                  <a:ea typeface="Futura Medium" charset="0"/>
                  <a:cs typeface="Futura Medium" charset="0"/>
                </a:rPr>
                <a:t>Energy</a:t>
              </a:r>
              <a:endParaRPr lang="en-US" sz="2400" kern="1200" dirty="0">
                <a:latin typeface="Futura Medium" charset="0"/>
                <a:ea typeface="Futura Medium" charset="0"/>
                <a:cs typeface="Futura Medium" charset="0"/>
              </a:endParaRPr>
            </a:p>
          </p:txBody>
        </p:sp>
      </p:grpSp>
      <p:grpSp>
        <p:nvGrpSpPr>
          <p:cNvPr id="43" name="Group 42"/>
          <p:cNvGrpSpPr/>
          <p:nvPr/>
        </p:nvGrpSpPr>
        <p:grpSpPr>
          <a:xfrm>
            <a:off x="79686" y="2961478"/>
            <a:ext cx="2057958" cy="867572"/>
            <a:chOff x="102009" y="3309303"/>
            <a:chExt cx="3162921" cy="1188724"/>
          </a:xfrm>
        </p:grpSpPr>
        <p:sp>
          <p:nvSpPr>
            <p:cNvPr id="44" name="Rounded Rectangle 43"/>
            <p:cNvSpPr/>
            <p:nvPr/>
          </p:nvSpPr>
          <p:spPr>
            <a:xfrm>
              <a:off x="102009" y="3309303"/>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5" name="Rounded Rectangle 4"/>
            <p:cNvSpPr/>
            <p:nvPr/>
          </p:nvSpPr>
          <p:spPr>
            <a:xfrm>
              <a:off x="546344" y="3419026"/>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lnSpc>
                  <a:spcPct val="90000"/>
                </a:lnSpc>
                <a:spcBef>
                  <a:spcPct val="0"/>
                </a:spcBef>
                <a:spcAft>
                  <a:spcPts val="0"/>
                </a:spcAft>
              </a:pPr>
              <a:r>
                <a:rPr lang="en-US" sz="2400" kern="1200">
                  <a:latin typeface="Futura Medium" charset="0"/>
                  <a:ea typeface="Futura Medium" charset="0"/>
                  <a:cs typeface="Futura Medium" charset="0"/>
                </a:rPr>
                <a:t>Phases </a:t>
              </a:r>
              <a:r>
                <a:rPr lang="en-US" sz="2400" kern="1200" smtClean="0">
                  <a:latin typeface="Futura Medium" charset="0"/>
                  <a:ea typeface="Futura Medium" charset="0"/>
                  <a:cs typeface="Futura Medium" charset="0"/>
                </a:rPr>
                <a:t>of </a:t>
              </a:r>
            </a:p>
            <a:p>
              <a:pPr lvl="0" algn="l" defTabSz="1066800">
                <a:lnSpc>
                  <a:spcPct val="90000"/>
                </a:lnSpc>
                <a:spcBef>
                  <a:spcPct val="0"/>
                </a:spcBef>
                <a:spcAft>
                  <a:spcPts val="0"/>
                </a:spcAft>
              </a:pPr>
              <a:r>
                <a:rPr lang="en-US" sz="2400" kern="1200" dirty="0" smtClean="0">
                  <a:latin typeface="Futura Medium" charset="0"/>
                  <a:ea typeface="Futura Medium" charset="0"/>
                  <a:cs typeface="Futura Medium" charset="0"/>
                </a:rPr>
                <a:t>Matter</a:t>
              </a:r>
              <a:endParaRPr lang="en-US" sz="2400" kern="1200" dirty="0">
                <a:latin typeface="Futura Medium" charset="0"/>
                <a:ea typeface="Futura Medium" charset="0"/>
                <a:cs typeface="Futura Medium" charset="0"/>
              </a:endParaRPr>
            </a:p>
          </p:txBody>
        </p:sp>
      </p:grpSp>
      <p:grpSp>
        <p:nvGrpSpPr>
          <p:cNvPr id="46" name="Group 45"/>
          <p:cNvGrpSpPr/>
          <p:nvPr/>
        </p:nvGrpSpPr>
        <p:grpSpPr>
          <a:xfrm>
            <a:off x="902441" y="475897"/>
            <a:ext cx="1736376" cy="1162125"/>
            <a:chOff x="-1145442" y="459411"/>
            <a:chExt cx="3214299" cy="1404747"/>
          </a:xfrm>
        </p:grpSpPr>
        <p:sp>
          <p:nvSpPr>
            <p:cNvPr id="47" name="Rounded Rectangle 46"/>
            <p:cNvSpPr/>
            <p:nvPr/>
          </p:nvSpPr>
          <p:spPr>
            <a:xfrm>
              <a:off x="-1145442" y="459411"/>
              <a:ext cx="3100905" cy="1404747"/>
            </a:xfrm>
            <a:prstGeom prst="roundRect">
              <a:avLst/>
            </a:prstGeom>
            <a:solidFill>
              <a:schemeClr val="accent3">
                <a:hueOff val="0"/>
                <a:satOff val="0"/>
                <a:lumOff val="0"/>
                <a:alpha val="71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8" name="Rounded Rectangle 4"/>
            <p:cNvSpPr/>
            <p:nvPr/>
          </p:nvSpPr>
          <p:spPr>
            <a:xfrm>
              <a:off x="-915990" y="565173"/>
              <a:ext cx="2984847"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1066800">
                <a:lnSpc>
                  <a:spcPct val="90000"/>
                </a:lnSpc>
                <a:spcBef>
                  <a:spcPct val="0"/>
                </a:spcBef>
                <a:spcAft>
                  <a:spcPct val="35000"/>
                </a:spcAft>
              </a:pPr>
              <a:r>
                <a:rPr lang="en-US" sz="2400" kern="1200" dirty="0">
                  <a:latin typeface="Futura Medium" charset="0"/>
                  <a:ea typeface="Futura Medium" charset="0"/>
                  <a:cs typeface="Futura Medium" charset="0"/>
                </a:rPr>
                <a:t>Scale and </a:t>
              </a:r>
              <a:endParaRPr lang="en-US" sz="2400" kern="1200" dirty="0" smtClean="0">
                <a:latin typeface="Futura Medium" charset="0"/>
                <a:ea typeface="Futura Medium" charset="0"/>
                <a:cs typeface="Futura Medium" charset="0"/>
              </a:endParaRPr>
            </a:p>
            <a:p>
              <a:pPr lvl="0" defTabSz="1066800">
                <a:lnSpc>
                  <a:spcPct val="90000"/>
                </a:lnSpc>
                <a:spcBef>
                  <a:spcPct val="0"/>
                </a:spcBef>
                <a:spcAft>
                  <a:spcPct val="35000"/>
                </a:spcAft>
              </a:pPr>
              <a:r>
                <a:rPr lang="en-US" sz="2400" kern="1200" dirty="0" smtClean="0">
                  <a:latin typeface="Futura Medium" charset="0"/>
                  <a:ea typeface="Futura Medium" charset="0"/>
                  <a:cs typeface="Futura Medium" charset="0"/>
                </a:rPr>
                <a:t>Quantity</a:t>
              </a:r>
              <a:endParaRPr lang="en-US" sz="2400" kern="1200" dirty="0">
                <a:latin typeface="Futura Medium" charset="0"/>
                <a:ea typeface="Futura Medium" charset="0"/>
                <a:cs typeface="Futura Medium" charset="0"/>
              </a:endParaRPr>
            </a:p>
          </p:txBody>
        </p:sp>
      </p:grpSp>
      <p:grpSp>
        <p:nvGrpSpPr>
          <p:cNvPr id="49" name="Group 48"/>
          <p:cNvGrpSpPr/>
          <p:nvPr/>
        </p:nvGrpSpPr>
        <p:grpSpPr>
          <a:xfrm>
            <a:off x="579827" y="4962307"/>
            <a:ext cx="1962442" cy="1274892"/>
            <a:chOff x="1434701" y="5171234"/>
            <a:chExt cx="2834644" cy="1188724"/>
          </a:xfrm>
        </p:grpSpPr>
        <p:sp>
          <p:nvSpPr>
            <p:cNvPr id="50" name="Rounded Rectangle 49"/>
            <p:cNvSpPr/>
            <p:nvPr/>
          </p:nvSpPr>
          <p:spPr>
            <a:xfrm>
              <a:off x="1434701" y="5171234"/>
              <a:ext cx="2834644" cy="1188724"/>
            </a:xfrm>
            <a:prstGeom prst="roundRect">
              <a:avLst/>
            </a:prstGeom>
            <a:solidFill>
              <a:schemeClr val="accent3">
                <a:hueOff val="0"/>
                <a:satOff val="0"/>
                <a:lumOff val="0"/>
                <a:alpha val="7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51" name="Rounded Rectangle 4"/>
            <p:cNvSpPr/>
            <p:nvPr/>
          </p:nvSpPr>
          <p:spPr>
            <a:xfrm>
              <a:off x="1492730" y="5229263"/>
              <a:ext cx="2718586" cy="1072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1066800">
                <a:spcBef>
                  <a:spcPct val="0"/>
                </a:spcBef>
              </a:pPr>
              <a:r>
                <a:rPr lang="en-US" sz="2400" kern="1200" dirty="0">
                  <a:latin typeface="Futura Medium" charset="0"/>
                  <a:ea typeface="Futura Medium" charset="0"/>
                  <a:cs typeface="Futura Medium" charset="0"/>
                </a:rPr>
                <a:t>Bonding </a:t>
              </a:r>
              <a:r>
                <a:rPr lang="en-US" sz="2400" kern="1200" dirty="0" smtClean="0">
                  <a:latin typeface="Futura Medium" charset="0"/>
                  <a:ea typeface="Futura Medium" charset="0"/>
                  <a:cs typeface="Futura Medium" charset="0"/>
                </a:rPr>
                <a:t>and </a:t>
              </a:r>
            </a:p>
            <a:p>
              <a:pPr lvl="0" algn="l" defTabSz="1066800">
                <a:spcBef>
                  <a:spcPct val="0"/>
                </a:spcBef>
              </a:pPr>
              <a:r>
                <a:rPr lang="en-US" sz="2400" kern="1200" dirty="0" smtClean="0">
                  <a:latin typeface="Futura Medium" charset="0"/>
                  <a:ea typeface="Futura Medium" charset="0"/>
                  <a:cs typeface="Futura Medium" charset="0"/>
                </a:rPr>
                <a:t>Structure</a:t>
              </a:r>
              <a:endParaRPr lang="en-US" sz="2400" kern="1200" dirty="0">
                <a:latin typeface="Futura Medium" charset="0"/>
                <a:ea typeface="Futura Medium" charset="0"/>
                <a:cs typeface="Futura Medium" charset="0"/>
              </a:endParaRPr>
            </a:p>
          </p:txBody>
        </p:sp>
      </p:grpSp>
      <p:pic>
        <p:nvPicPr>
          <p:cNvPr id="3" name="Picture 2">
            <a:extLst>
              <a:ext uri="{FF2B5EF4-FFF2-40B4-BE49-F238E27FC236}">
                <a16:creationId xmlns="" xmlns:a16="http://schemas.microsoft.com/office/drawing/2014/main" id="{EA8D0726-9BFE-1443-B2A9-7574882089DC}"/>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a:off x="2027661" y="5121200"/>
            <a:ext cx="1206160" cy="1095193"/>
          </a:xfrm>
          <a:prstGeom prst="rect">
            <a:avLst/>
          </a:prstGeom>
        </p:spPr>
      </p:pic>
      <p:pic>
        <p:nvPicPr>
          <p:cNvPr id="52" name="Picture 51">
            <a:extLst>
              <a:ext uri="{FF2B5EF4-FFF2-40B4-BE49-F238E27FC236}">
                <a16:creationId xmlns="" xmlns:a16="http://schemas.microsoft.com/office/drawing/2014/main" id="{FA2201CF-CF09-E745-B775-5165526037F0}"/>
              </a:ext>
            </a:extLst>
          </p:cNvPr>
          <p:cNvPicPr>
            <a:picLocks noChangeAspect="1"/>
          </p:cNvPicPr>
          <p:nvPr/>
        </p:nvPicPr>
        <p:blipFill>
          <a:blip r:embed="rId5"/>
          <a:stretch>
            <a:fillRect/>
          </a:stretch>
        </p:blipFill>
        <p:spPr>
          <a:xfrm>
            <a:off x="5058332" y="312668"/>
            <a:ext cx="1374572" cy="1557848"/>
          </a:xfrm>
          <a:prstGeom prst="rect">
            <a:avLst/>
          </a:prstGeom>
        </p:spPr>
      </p:pic>
      <p:pic>
        <p:nvPicPr>
          <p:cNvPr id="17" name="Picture 16">
            <a:extLst>
              <a:ext uri="{FF2B5EF4-FFF2-40B4-BE49-F238E27FC236}">
                <a16:creationId xmlns="" xmlns:a16="http://schemas.microsoft.com/office/drawing/2014/main" id="{F36B8766-0865-D34A-B79B-9038973193DE}"/>
              </a:ext>
            </a:extLst>
          </p:cNvPr>
          <p:cNvPicPr>
            <a:picLocks noChangeAspect="1"/>
          </p:cNvPicPr>
          <p:nvPr/>
        </p:nvPicPr>
        <p:blipFill>
          <a:blip r:embed="rId6"/>
          <a:stretch>
            <a:fillRect/>
          </a:stretch>
        </p:blipFill>
        <p:spPr>
          <a:xfrm>
            <a:off x="1253218" y="3466422"/>
            <a:ext cx="1781097" cy="1061534"/>
          </a:xfrm>
          <a:prstGeom prst="rect">
            <a:avLst/>
          </a:prstGeom>
        </p:spPr>
      </p:pic>
      <p:grpSp>
        <p:nvGrpSpPr>
          <p:cNvPr id="16" name="Group 15">
            <a:extLst>
              <a:ext uri="{FF2B5EF4-FFF2-40B4-BE49-F238E27FC236}">
                <a16:creationId xmlns="" xmlns:a16="http://schemas.microsoft.com/office/drawing/2014/main" id="{AD1F225C-2024-C049-8330-ECDC25CEB7D8}"/>
              </a:ext>
            </a:extLst>
          </p:cNvPr>
          <p:cNvGrpSpPr/>
          <p:nvPr/>
        </p:nvGrpSpPr>
        <p:grpSpPr>
          <a:xfrm>
            <a:off x="7234079" y="3395264"/>
            <a:ext cx="1894963" cy="1871232"/>
            <a:chOff x="7014840" y="2094129"/>
            <a:chExt cx="1729269" cy="1707613"/>
          </a:xfrm>
        </p:grpSpPr>
        <p:pic>
          <p:nvPicPr>
            <p:cNvPr id="14" name="Picture 13">
              <a:extLst>
                <a:ext uri="{FF2B5EF4-FFF2-40B4-BE49-F238E27FC236}">
                  <a16:creationId xmlns="" xmlns:a16="http://schemas.microsoft.com/office/drawing/2014/main" id="{FDA2BDD6-7E8C-B347-BF0B-C7DF8DCD4931}"/>
                </a:ext>
              </a:extLst>
            </p:cNvPr>
            <p:cNvPicPr>
              <a:picLocks noChangeAspect="1"/>
            </p:cNvPicPr>
            <p:nvPr/>
          </p:nvPicPr>
          <p:blipFill>
            <a:blip r:embed="rId7"/>
            <a:stretch>
              <a:fillRect/>
            </a:stretch>
          </p:blipFill>
          <p:spPr>
            <a:xfrm>
              <a:off x="7014840" y="2094129"/>
              <a:ext cx="1576658" cy="1576658"/>
            </a:xfrm>
            <a:prstGeom prst="rect">
              <a:avLst/>
            </a:prstGeom>
          </p:spPr>
        </p:pic>
        <p:pic>
          <p:nvPicPr>
            <p:cNvPr id="13" name="Picture 12">
              <a:extLst>
                <a:ext uri="{FF2B5EF4-FFF2-40B4-BE49-F238E27FC236}">
                  <a16:creationId xmlns="" xmlns:a16="http://schemas.microsoft.com/office/drawing/2014/main" id="{FE7432F9-58D8-294B-8CA5-7E73678F3707}"/>
                </a:ext>
              </a:extLst>
            </p:cNvPr>
            <p:cNvPicPr>
              <a:picLocks noChangeAspect="1"/>
            </p:cNvPicPr>
            <p:nvPr/>
          </p:nvPicPr>
          <p:blipFill>
            <a:blip r:embed="rId8"/>
            <a:stretch>
              <a:fillRect/>
            </a:stretch>
          </p:blipFill>
          <p:spPr>
            <a:xfrm>
              <a:off x="7014840" y="2915645"/>
              <a:ext cx="886097" cy="886097"/>
            </a:xfrm>
            <a:prstGeom prst="rect">
              <a:avLst/>
            </a:prstGeom>
          </p:spPr>
        </p:pic>
        <p:pic>
          <p:nvPicPr>
            <p:cNvPr id="15" name="Picture 14">
              <a:extLst>
                <a:ext uri="{FF2B5EF4-FFF2-40B4-BE49-F238E27FC236}">
                  <a16:creationId xmlns="" xmlns:a16="http://schemas.microsoft.com/office/drawing/2014/main" id="{5DCE86C1-57A3-0F4C-91BB-D7B4B87DA227}"/>
                </a:ext>
              </a:extLst>
            </p:cNvPr>
            <p:cNvPicPr>
              <a:picLocks noChangeAspect="1"/>
            </p:cNvPicPr>
            <p:nvPr/>
          </p:nvPicPr>
          <p:blipFill>
            <a:blip r:embed="rId9"/>
            <a:stretch>
              <a:fillRect/>
            </a:stretch>
          </p:blipFill>
          <p:spPr>
            <a:xfrm>
              <a:off x="7748326" y="2749738"/>
              <a:ext cx="995783" cy="907758"/>
            </a:xfrm>
            <a:prstGeom prst="rect">
              <a:avLst/>
            </a:prstGeom>
          </p:spPr>
        </p:pic>
      </p:grpSp>
      <p:cxnSp>
        <p:nvCxnSpPr>
          <p:cNvPr id="5" name="Straight Arrow Connector 4"/>
          <p:cNvCxnSpPr/>
          <p:nvPr/>
        </p:nvCxnSpPr>
        <p:spPr>
          <a:xfrm flipH="1" flipV="1">
            <a:off x="4613170" y="1370086"/>
            <a:ext cx="25505" cy="11428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894434" y="2464537"/>
            <a:ext cx="790107" cy="6114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804161" y="3848798"/>
            <a:ext cx="599390" cy="264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670465" y="4095597"/>
            <a:ext cx="2602" cy="1132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2425143" y="4095597"/>
            <a:ext cx="1248221" cy="10047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855073" y="3259881"/>
            <a:ext cx="1553638" cy="187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2363703" y="1411982"/>
            <a:ext cx="1381945" cy="11274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893" y="1447501"/>
            <a:ext cx="1297180" cy="1328312"/>
          </a:xfrm>
          <a:prstGeom prst="rect">
            <a:avLst/>
          </a:prstGeom>
        </p:spPr>
      </p:pic>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4500" y="4844871"/>
            <a:ext cx="1084315" cy="1337322"/>
          </a:xfrm>
          <a:prstGeom prst="rect">
            <a:avLst/>
          </a:prstGeom>
        </p:spPr>
      </p:pic>
    </p:spTree>
    <p:extLst>
      <p:ext uri="{BB962C8B-B14F-4D97-AF65-F5344CB8AC3E}">
        <p14:creationId xmlns:p14="http://schemas.microsoft.com/office/powerpoint/2010/main" val="9501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dissolv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262890" y="365126"/>
            <a:ext cx="8252460" cy="1325563"/>
          </a:xfrm>
        </p:spPr>
        <p:txBody>
          <a:bodyPr anchor="t">
            <a:normAutofit fontScale="90000"/>
          </a:bodyPr>
          <a:lstStyle/>
          <a:p>
            <a:pPr algn="ctr"/>
            <a:r>
              <a:rPr lang="en-US" sz="5400" dirty="0">
                <a:latin typeface="Futura Medium" panose="020B0602020204020303" pitchFamily="34" charset="-79"/>
                <a:cs typeface="Futura Medium" panose="020B0602020204020303" pitchFamily="34" charset="-79"/>
              </a:rPr>
              <a:t>Experts in which topic area might be helpful when…</a:t>
            </a:r>
          </a:p>
        </p:txBody>
      </p:sp>
      <p:pic>
        <p:nvPicPr>
          <p:cNvPr id="3" name="Content Placeholder 2">
            <a:extLst>
              <a:ext uri="{FF2B5EF4-FFF2-40B4-BE49-F238E27FC236}">
                <a16:creationId xmlns="" xmlns:a16="http://schemas.microsoft.com/office/drawing/2014/main" id="{296CA21B-F5CC-5B4D-BF4A-D8D32E37F47D}"/>
              </a:ext>
            </a:extLst>
          </p:cNvPr>
          <p:cNvPicPr>
            <a:picLocks noGrp="1" noChangeAspect="1"/>
          </p:cNvPicPr>
          <p:nvPr>
            <p:ph sz="half" idx="1"/>
          </p:nvPr>
        </p:nvPicPr>
        <p:blipFill>
          <a:blip r:embed="rId3"/>
          <a:stretch>
            <a:fillRect/>
          </a:stretch>
        </p:blipFill>
        <p:spPr>
          <a:xfrm>
            <a:off x="2695575" y="1690689"/>
            <a:ext cx="6186811" cy="4552822"/>
          </a:xfrm>
          <a:prstGeom prst="rect">
            <a:avLst/>
          </a:prstGeom>
        </p:spPr>
      </p:pic>
      <p:sp>
        <p:nvSpPr>
          <p:cNvPr id="4" name="Content Placeholder 3">
            <a:extLst>
              <a:ext uri="{FF2B5EF4-FFF2-40B4-BE49-F238E27FC236}">
                <a16:creationId xmlns="" xmlns:a16="http://schemas.microsoft.com/office/drawing/2014/main" id="{19324243-93EB-D14F-9F61-B015D62F07F1}"/>
              </a:ext>
            </a:extLst>
          </p:cNvPr>
          <p:cNvSpPr>
            <a:spLocks noGrp="1"/>
          </p:cNvSpPr>
          <p:nvPr>
            <p:ph sz="half" idx="2"/>
          </p:nvPr>
        </p:nvSpPr>
        <p:spPr>
          <a:xfrm>
            <a:off x="262890" y="2448241"/>
            <a:ext cx="3059430" cy="3736975"/>
          </a:xfrm>
        </p:spPr>
        <p:txBody>
          <a:bodyPr>
            <a:normAutofit/>
          </a:bodyPr>
          <a:lstStyle/>
          <a:p>
            <a:pPr marL="0" indent="0">
              <a:buNone/>
            </a:pPr>
            <a:r>
              <a:rPr lang="mr-IN" sz="3600" dirty="0" smtClean="0">
                <a:latin typeface="Futura Medium" panose="020B0602020204020303" pitchFamily="34" charset="-79"/>
                <a:cs typeface="Futura Medium" panose="020B0602020204020303" pitchFamily="34" charset="-79"/>
              </a:rPr>
              <a:t>…</a:t>
            </a:r>
            <a:r>
              <a:rPr lang="en-US" sz="3600" dirty="0" smtClean="0">
                <a:latin typeface="Futura Medium" panose="020B0602020204020303" pitchFamily="34" charset="-79"/>
                <a:cs typeface="Futura Medium" panose="020B0602020204020303" pitchFamily="34" charset="-79"/>
              </a:rPr>
              <a:t>designing </a:t>
            </a:r>
            <a:r>
              <a:rPr lang="en-US" sz="3600" dirty="0">
                <a:latin typeface="Futura Medium" panose="020B0602020204020303" pitchFamily="34" charset="-79"/>
                <a:cs typeface="Futura Medium" panose="020B0602020204020303" pitchFamily="34" charset="-79"/>
              </a:rPr>
              <a:t>safer football helmets? </a:t>
            </a:r>
            <a:endParaRPr lang="en-US" sz="3600" dirty="0"/>
          </a:p>
        </p:txBody>
      </p:sp>
    </p:spTree>
    <p:extLst>
      <p:ext uri="{BB962C8B-B14F-4D97-AF65-F5344CB8AC3E}">
        <p14:creationId xmlns:p14="http://schemas.microsoft.com/office/powerpoint/2010/main" val="1527019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C5E96-DDFF-0245-8C1D-84C0CB9B37AC}"/>
              </a:ext>
            </a:extLst>
          </p:cNvPr>
          <p:cNvSpPr>
            <a:spLocks noGrp="1"/>
          </p:cNvSpPr>
          <p:nvPr>
            <p:ph type="title"/>
          </p:nvPr>
        </p:nvSpPr>
        <p:spPr>
          <a:xfrm>
            <a:off x="262890" y="365126"/>
            <a:ext cx="8252460" cy="1325563"/>
          </a:xfrm>
        </p:spPr>
        <p:txBody>
          <a:bodyPr anchor="t">
            <a:normAutofit/>
          </a:bodyPr>
          <a:lstStyle/>
          <a:p>
            <a:r>
              <a:rPr lang="en-US" sz="3200" dirty="0">
                <a:latin typeface="Futura Medium" panose="020B0602020204020303" pitchFamily="34" charset="-79"/>
                <a:cs typeface="Futura Medium" panose="020B0602020204020303" pitchFamily="34" charset="-79"/>
              </a:rPr>
              <a:t>Experts in which topic area might be helpful when…</a:t>
            </a:r>
          </a:p>
        </p:txBody>
      </p:sp>
      <p:sp>
        <p:nvSpPr>
          <p:cNvPr id="4" name="Content Placeholder 3">
            <a:extLst>
              <a:ext uri="{FF2B5EF4-FFF2-40B4-BE49-F238E27FC236}">
                <a16:creationId xmlns="" xmlns:a16="http://schemas.microsoft.com/office/drawing/2014/main" id="{19324243-93EB-D14F-9F61-B015D62F07F1}"/>
              </a:ext>
            </a:extLst>
          </p:cNvPr>
          <p:cNvSpPr>
            <a:spLocks noGrp="1"/>
          </p:cNvSpPr>
          <p:nvPr>
            <p:ph sz="half" idx="2"/>
          </p:nvPr>
        </p:nvSpPr>
        <p:spPr>
          <a:xfrm>
            <a:off x="262890" y="1396206"/>
            <a:ext cx="8631406" cy="2321879"/>
          </a:xfrm>
        </p:spPr>
        <p:txBody>
          <a:bodyPr>
            <a:normAutofit/>
          </a:bodyPr>
          <a:lstStyle/>
          <a:p>
            <a:pPr marL="0" indent="0">
              <a:buNone/>
            </a:pPr>
            <a:r>
              <a:rPr lang="mr-IN" sz="3200" dirty="0" smtClean="0">
                <a:latin typeface="Futura Medium" panose="020B0602020204020303" pitchFamily="34" charset="-79"/>
                <a:cs typeface="Futura Medium" panose="020B0602020204020303" pitchFamily="34" charset="-79"/>
              </a:rPr>
              <a:t>…</a:t>
            </a:r>
            <a:r>
              <a:rPr lang="en-US" sz="3200" dirty="0" smtClean="0">
                <a:latin typeface="Futura Medium" panose="020B0602020204020303" pitchFamily="34" charset="-79"/>
                <a:cs typeface="Futura Medium" panose="020B0602020204020303" pitchFamily="34" charset="-79"/>
              </a:rPr>
              <a:t>creating </a:t>
            </a:r>
            <a:r>
              <a:rPr lang="en-US" sz="3200" dirty="0">
                <a:latin typeface="Futura Medium" panose="020B0602020204020303" pitchFamily="34" charset="-79"/>
                <a:cs typeface="Futura Medium" panose="020B0602020204020303" pitchFamily="34" charset="-79"/>
              </a:rPr>
              <a:t>a more efficient and environmentally friendly car?</a:t>
            </a:r>
            <a:endParaRPr lang="en-US" sz="3200" dirty="0"/>
          </a:p>
        </p:txBody>
      </p:sp>
      <p:pic>
        <p:nvPicPr>
          <p:cNvPr id="7" name="Content Placeholder 6">
            <a:extLst>
              <a:ext uri="{FF2B5EF4-FFF2-40B4-BE49-F238E27FC236}">
                <a16:creationId xmlns="" xmlns:a16="http://schemas.microsoft.com/office/drawing/2014/main" id="{D5881AF5-3778-6A42-BFF5-30CA13CA9FD8}"/>
              </a:ext>
            </a:extLst>
          </p:cNvPr>
          <p:cNvPicPr>
            <a:picLocks noGrp="1" noChangeAspect="1"/>
          </p:cNvPicPr>
          <p:nvPr>
            <p:ph sz="half" idx="1"/>
          </p:nvPr>
        </p:nvPicPr>
        <p:blipFill>
          <a:blip r:embed="rId3"/>
          <a:stretch>
            <a:fillRect/>
          </a:stretch>
        </p:blipFill>
        <p:spPr>
          <a:xfrm>
            <a:off x="1355332" y="2436400"/>
            <a:ext cx="7788668" cy="4089051"/>
          </a:xfrm>
          <a:prstGeom prst="rect">
            <a:avLst/>
          </a:prstGeom>
        </p:spPr>
      </p:pic>
    </p:spTree>
    <p:extLst>
      <p:ext uri="{BB962C8B-B14F-4D97-AF65-F5344CB8AC3E}">
        <p14:creationId xmlns:p14="http://schemas.microsoft.com/office/powerpoint/2010/main" val="2945011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13514</TotalTime>
  <Words>855</Words>
  <Application>Microsoft Macintosh PowerPoint</Application>
  <PresentationFormat>On-screen Show (4:3)</PresentationFormat>
  <Paragraphs>79</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Avenir Next</vt:lpstr>
      <vt:lpstr>Calibri</vt:lpstr>
      <vt:lpstr>Futura Medium</vt:lpstr>
      <vt:lpstr>Noteworthy Light</vt:lpstr>
      <vt:lpstr>Arial</vt:lpstr>
      <vt:lpstr>Office Theme</vt:lpstr>
      <vt:lpstr>Chemistry:</vt:lpstr>
      <vt:lpstr>PowerPoint Presentation</vt:lpstr>
      <vt:lpstr>Instant Ice Packs </vt:lpstr>
      <vt:lpstr>Rechargeable Lithium-ion batteries</vt:lpstr>
      <vt:lpstr>Glycerin as an ingredient</vt:lpstr>
      <vt:lpstr>Which chemistry topic(s) do you think would help you explain these phenomena, and why?</vt:lpstr>
      <vt:lpstr>PowerPoint Presentation</vt:lpstr>
      <vt:lpstr>Experts in which topic area might be helpful when…</vt:lpstr>
      <vt:lpstr>Experts in which topic area might be helpful when…</vt:lpstr>
      <vt:lpstr>Experts in which topic area might be helpful when…</vt:lpstr>
      <vt:lpstr>In ten words or less...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dc:title>
  <dc:creator>Caroline E Hadley</dc:creator>
  <cp:lastModifiedBy>Word User</cp:lastModifiedBy>
  <cp:revision>67</cp:revision>
  <dcterms:created xsi:type="dcterms:W3CDTF">2018-08-02T15:55:47Z</dcterms:created>
  <dcterms:modified xsi:type="dcterms:W3CDTF">2018-08-28T16:16:33Z</dcterms:modified>
</cp:coreProperties>
</file>